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495" r:id="rId3"/>
    <p:sldId id="500" r:id="rId4"/>
    <p:sldId id="492" r:id="rId5"/>
    <p:sldId id="493" r:id="rId6"/>
    <p:sldId id="494" r:id="rId7"/>
    <p:sldId id="496" r:id="rId8"/>
    <p:sldId id="497" r:id="rId9"/>
    <p:sldId id="499" r:id="rId10"/>
    <p:sldId id="298" r:id="rId11"/>
    <p:sldId id="501" r:id="rId12"/>
    <p:sldId id="257" r:id="rId13"/>
    <p:sldId id="267" r:id="rId14"/>
    <p:sldId id="268" r:id="rId15"/>
    <p:sldId id="269" r:id="rId16"/>
    <p:sldId id="270" r:id="rId17"/>
    <p:sldId id="271" r:id="rId18"/>
    <p:sldId id="489" r:id="rId19"/>
    <p:sldId id="491" r:id="rId20"/>
    <p:sldId id="490" r:id="rId21"/>
    <p:sldId id="484" r:id="rId22"/>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64"/>
    <p:restoredTop sz="96197"/>
  </p:normalViewPr>
  <p:slideViewPr>
    <p:cSldViewPr snapToGrid="0">
      <p:cViewPr varScale="1">
        <p:scale>
          <a:sx n="88" d="100"/>
          <a:sy n="88" d="100"/>
        </p:scale>
        <p:origin x="176"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056E-E2FD-8045-B2E3-2015EE04CCA3}" type="datetimeFigureOut">
              <a:rPr lang="en-IS" smtClean="0"/>
              <a:t>11.10.2025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5F892-067C-5F4F-819C-10538F9DB2B5}" type="slidenum">
              <a:rPr lang="en-IS" smtClean="0"/>
              <a:t>‹#›</a:t>
            </a:fld>
            <a:endParaRPr lang="en-IS"/>
          </a:p>
        </p:txBody>
      </p:sp>
    </p:spTree>
    <p:extLst>
      <p:ext uri="{BB962C8B-B14F-4D97-AF65-F5344CB8AC3E}">
        <p14:creationId xmlns:p14="http://schemas.microsoft.com/office/powerpoint/2010/main" val="270119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CC1CE-9A98-3C49-3BF3-472E1637AA2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S"/>
          </a:p>
        </p:txBody>
      </p:sp>
      <p:sp>
        <p:nvSpPr>
          <p:cNvPr id="3" name="Subtitle 2">
            <a:extLst>
              <a:ext uri="{FF2B5EF4-FFF2-40B4-BE49-F238E27FC236}">
                <a16:creationId xmlns:a16="http://schemas.microsoft.com/office/drawing/2014/main" id="{F87463EB-EA13-C52A-86CA-282B049B3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S"/>
          </a:p>
        </p:txBody>
      </p:sp>
      <p:sp>
        <p:nvSpPr>
          <p:cNvPr id="4" name="Date Placeholder 3">
            <a:extLst>
              <a:ext uri="{FF2B5EF4-FFF2-40B4-BE49-F238E27FC236}">
                <a16:creationId xmlns:a16="http://schemas.microsoft.com/office/drawing/2014/main" id="{1E9A8C9F-3DF1-5B1F-3A36-2667C9C69387}"/>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1E3C8F07-C083-AA74-AC05-050B6C8A0E73}"/>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75C54FE5-2357-5505-142A-21E8589F072B}"/>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1685698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9FDF4-9FEF-A58A-4A1B-27382D8D7011}"/>
              </a:ext>
            </a:extLst>
          </p:cNvPr>
          <p:cNvSpPr>
            <a:spLocks noGrp="1"/>
          </p:cNvSpPr>
          <p:nvPr>
            <p:ph type="title"/>
          </p:nvPr>
        </p:nvSpPr>
        <p:spPr/>
        <p:txBody>
          <a:bodyPr/>
          <a:lstStyle/>
          <a:p>
            <a:r>
              <a:rPr lang="en-GB"/>
              <a:t>Click to edit Master title style</a:t>
            </a:r>
            <a:endParaRPr lang="en-IS"/>
          </a:p>
        </p:txBody>
      </p:sp>
      <p:sp>
        <p:nvSpPr>
          <p:cNvPr id="3" name="Vertical Text Placeholder 2">
            <a:extLst>
              <a:ext uri="{FF2B5EF4-FFF2-40B4-BE49-F238E27FC236}">
                <a16:creationId xmlns:a16="http://schemas.microsoft.com/office/drawing/2014/main" id="{6352DFA7-AA80-E8F6-CEF9-316E54A84F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DB38BA11-BEE5-0A84-A86E-504ED2431C45}"/>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2FA02D98-1880-DCCD-D9B6-678CAF2387D1}"/>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94787E13-A396-4071-01E2-BA281D11C6C3}"/>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393971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E848A1-3C4C-920B-98F1-4F560A1D08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S"/>
          </a:p>
        </p:txBody>
      </p:sp>
      <p:sp>
        <p:nvSpPr>
          <p:cNvPr id="3" name="Vertical Text Placeholder 2">
            <a:extLst>
              <a:ext uri="{FF2B5EF4-FFF2-40B4-BE49-F238E27FC236}">
                <a16:creationId xmlns:a16="http://schemas.microsoft.com/office/drawing/2014/main" id="{79ACA896-88AC-E54E-AE37-845A68D8DF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A4123893-63A6-C058-1B65-C1CCABCDE83E}"/>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C5A99D54-E3FE-B8C2-1D2F-1918A6A8EC30}"/>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16021BE8-71ED-DBAB-D4F4-666C603A9CE5}"/>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281909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82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F4D9-C867-1E9D-99ED-0E27AFC2E767}"/>
              </a:ext>
            </a:extLst>
          </p:cNvPr>
          <p:cNvSpPr>
            <a:spLocks noGrp="1"/>
          </p:cNvSpPr>
          <p:nvPr>
            <p:ph type="title"/>
          </p:nvPr>
        </p:nvSpPr>
        <p:spPr/>
        <p:txBody>
          <a:bodyPr/>
          <a:lstStyle/>
          <a:p>
            <a:r>
              <a:rPr lang="en-GB"/>
              <a:t>Click to edit Master title style</a:t>
            </a:r>
            <a:endParaRPr lang="en-IS"/>
          </a:p>
        </p:txBody>
      </p:sp>
      <p:sp>
        <p:nvSpPr>
          <p:cNvPr id="3" name="Content Placeholder 2">
            <a:extLst>
              <a:ext uri="{FF2B5EF4-FFF2-40B4-BE49-F238E27FC236}">
                <a16:creationId xmlns:a16="http://schemas.microsoft.com/office/drawing/2014/main" id="{DC89CE62-4941-F38D-6E55-87AAA4B8AB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EA4140F2-FFE4-44C5-5D63-1B1E5C9B668E}"/>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BA6A8534-0A40-FA47-79C5-4F9C7645B3C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F2888375-E86B-C439-8146-21AAE02479CA}"/>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3206392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2A46E-155D-B5EF-9DD4-B0C19D7FC80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S"/>
          </a:p>
        </p:txBody>
      </p:sp>
      <p:sp>
        <p:nvSpPr>
          <p:cNvPr id="3" name="Text Placeholder 2">
            <a:extLst>
              <a:ext uri="{FF2B5EF4-FFF2-40B4-BE49-F238E27FC236}">
                <a16:creationId xmlns:a16="http://schemas.microsoft.com/office/drawing/2014/main" id="{5CAA3BAD-5C29-7B08-6393-4CA0C51250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21FF5F-8275-6786-7364-A967BF983697}"/>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6416B362-B6DA-B46B-F93C-75CFC02A3348}"/>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169342C1-06FF-DCEF-889E-A6965AEDABC1}"/>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181753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D57-D0EB-BD6D-248D-E5CF6DC11161}"/>
              </a:ext>
            </a:extLst>
          </p:cNvPr>
          <p:cNvSpPr>
            <a:spLocks noGrp="1"/>
          </p:cNvSpPr>
          <p:nvPr>
            <p:ph type="title"/>
          </p:nvPr>
        </p:nvSpPr>
        <p:spPr/>
        <p:txBody>
          <a:bodyPr/>
          <a:lstStyle/>
          <a:p>
            <a:r>
              <a:rPr lang="en-GB"/>
              <a:t>Click to edit Master title style</a:t>
            </a:r>
            <a:endParaRPr lang="en-IS"/>
          </a:p>
        </p:txBody>
      </p:sp>
      <p:sp>
        <p:nvSpPr>
          <p:cNvPr id="3" name="Content Placeholder 2">
            <a:extLst>
              <a:ext uri="{FF2B5EF4-FFF2-40B4-BE49-F238E27FC236}">
                <a16:creationId xmlns:a16="http://schemas.microsoft.com/office/drawing/2014/main" id="{CD54E2F2-69F1-2191-F284-ED3726C5D19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Content Placeholder 3">
            <a:extLst>
              <a:ext uri="{FF2B5EF4-FFF2-40B4-BE49-F238E27FC236}">
                <a16:creationId xmlns:a16="http://schemas.microsoft.com/office/drawing/2014/main" id="{9BD7C574-D27C-F7E7-088D-6A974809D0A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5" name="Date Placeholder 4">
            <a:extLst>
              <a:ext uri="{FF2B5EF4-FFF2-40B4-BE49-F238E27FC236}">
                <a16:creationId xmlns:a16="http://schemas.microsoft.com/office/drawing/2014/main" id="{667172BA-B380-A642-39B1-751B24E6A320}"/>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6" name="Footer Placeholder 5">
            <a:extLst>
              <a:ext uri="{FF2B5EF4-FFF2-40B4-BE49-F238E27FC236}">
                <a16:creationId xmlns:a16="http://schemas.microsoft.com/office/drawing/2014/main" id="{AC6D9485-A733-5574-2382-FF71112B1885}"/>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F94277B4-91C6-02D5-D8F4-E1935568C4E1}"/>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83196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5935-F167-AB68-76AE-5F4A99A4ED01}"/>
              </a:ext>
            </a:extLst>
          </p:cNvPr>
          <p:cNvSpPr>
            <a:spLocks noGrp="1"/>
          </p:cNvSpPr>
          <p:nvPr>
            <p:ph type="title"/>
          </p:nvPr>
        </p:nvSpPr>
        <p:spPr>
          <a:xfrm>
            <a:off x="839788" y="365125"/>
            <a:ext cx="10515600" cy="1325563"/>
          </a:xfrm>
        </p:spPr>
        <p:txBody>
          <a:bodyPr/>
          <a:lstStyle/>
          <a:p>
            <a:r>
              <a:rPr lang="en-GB"/>
              <a:t>Click to edit Master title style</a:t>
            </a:r>
            <a:endParaRPr lang="en-IS"/>
          </a:p>
        </p:txBody>
      </p:sp>
      <p:sp>
        <p:nvSpPr>
          <p:cNvPr id="3" name="Text Placeholder 2">
            <a:extLst>
              <a:ext uri="{FF2B5EF4-FFF2-40B4-BE49-F238E27FC236}">
                <a16:creationId xmlns:a16="http://schemas.microsoft.com/office/drawing/2014/main" id="{37F6F59A-8339-4C0A-9B24-CA49BB1F09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65C32F-3D73-6A03-43DE-E24CD7A6C49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5" name="Text Placeholder 4">
            <a:extLst>
              <a:ext uri="{FF2B5EF4-FFF2-40B4-BE49-F238E27FC236}">
                <a16:creationId xmlns:a16="http://schemas.microsoft.com/office/drawing/2014/main" id="{BE91B0D7-9246-D66E-9D79-4393C62C47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1B97A-9037-5BB5-C822-E592D73882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Date Placeholder 6">
            <a:extLst>
              <a:ext uri="{FF2B5EF4-FFF2-40B4-BE49-F238E27FC236}">
                <a16:creationId xmlns:a16="http://schemas.microsoft.com/office/drawing/2014/main" id="{10C3ECAE-A938-E728-5794-F5546E8C72E6}"/>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8" name="Footer Placeholder 7">
            <a:extLst>
              <a:ext uri="{FF2B5EF4-FFF2-40B4-BE49-F238E27FC236}">
                <a16:creationId xmlns:a16="http://schemas.microsoft.com/office/drawing/2014/main" id="{960A3630-193C-CBDF-BAEB-9AD0ABBB03C3}"/>
              </a:ext>
            </a:extLst>
          </p:cNvPr>
          <p:cNvSpPr>
            <a:spLocks noGrp="1"/>
          </p:cNvSpPr>
          <p:nvPr>
            <p:ph type="ftr" sz="quarter" idx="11"/>
          </p:nvPr>
        </p:nvSpPr>
        <p:spPr/>
        <p:txBody>
          <a:bodyPr/>
          <a:lstStyle/>
          <a:p>
            <a:endParaRPr lang="en-IS"/>
          </a:p>
        </p:txBody>
      </p:sp>
      <p:sp>
        <p:nvSpPr>
          <p:cNvPr id="9" name="Slide Number Placeholder 8">
            <a:extLst>
              <a:ext uri="{FF2B5EF4-FFF2-40B4-BE49-F238E27FC236}">
                <a16:creationId xmlns:a16="http://schemas.microsoft.com/office/drawing/2014/main" id="{3301ECFE-00C7-4C68-D032-DD0A40B61F21}"/>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1553072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AEF9-C979-D359-8D21-AF06532B5201}"/>
              </a:ext>
            </a:extLst>
          </p:cNvPr>
          <p:cNvSpPr>
            <a:spLocks noGrp="1"/>
          </p:cNvSpPr>
          <p:nvPr>
            <p:ph type="title"/>
          </p:nvPr>
        </p:nvSpPr>
        <p:spPr/>
        <p:txBody>
          <a:bodyPr/>
          <a:lstStyle/>
          <a:p>
            <a:r>
              <a:rPr lang="en-GB"/>
              <a:t>Click to edit Master title style</a:t>
            </a:r>
            <a:endParaRPr lang="en-IS"/>
          </a:p>
        </p:txBody>
      </p:sp>
      <p:sp>
        <p:nvSpPr>
          <p:cNvPr id="3" name="Date Placeholder 2">
            <a:extLst>
              <a:ext uri="{FF2B5EF4-FFF2-40B4-BE49-F238E27FC236}">
                <a16:creationId xmlns:a16="http://schemas.microsoft.com/office/drawing/2014/main" id="{D7022297-E91A-C2EA-BCE8-E5ED35830B92}"/>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4" name="Footer Placeholder 3">
            <a:extLst>
              <a:ext uri="{FF2B5EF4-FFF2-40B4-BE49-F238E27FC236}">
                <a16:creationId xmlns:a16="http://schemas.microsoft.com/office/drawing/2014/main" id="{9D833C1B-3614-FCC7-CE05-B62AACC47089}"/>
              </a:ext>
            </a:extLst>
          </p:cNvPr>
          <p:cNvSpPr>
            <a:spLocks noGrp="1"/>
          </p:cNvSpPr>
          <p:nvPr>
            <p:ph type="ftr" sz="quarter" idx="11"/>
          </p:nvPr>
        </p:nvSpPr>
        <p:spPr/>
        <p:txBody>
          <a:bodyPr/>
          <a:lstStyle/>
          <a:p>
            <a:endParaRPr lang="en-IS"/>
          </a:p>
        </p:txBody>
      </p:sp>
      <p:sp>
        <p:nvSpPr>
          <p:cNvPr id="5" name="Slide Number Placeholder 4">
            <a:extLst>
              <a:ext uri="{FF2B5EF4-FFF2-40B4-BE49-F238E27FC236}">
                <a16:creationId xmlns:a16="http://schemas.microsoft.com/office/drawing/2014/main" id="{4415329F-1EA4-EB42-A90B-DEB3162B965A}"/>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2045106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49453-878A-A011-18F3-CDA895C9CCF6}"/>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3" name="Footer Placeholder 2">
            <a:extLst>
              <a:ext uri="{FF2B5EF4-FFF2-40B4-BE49-F238E27FC236}">
                <a16:creationId xmlns:a16="http://schemas.microsoft.com/office/drawing/2014/main" id="{058AC2DF-EB7F-6447-B59D-ECBEA795285F}"/>
              </a:ext>
            </a:extLst>
          </p:cNvPr>
          <p:cNvSpPr>
            <a:spLocks noGrp="1"/>
          </p:cNvSpPr>
          <p:nvPr>
            <p:ph type="ftr" sz="quarter" idx="11"/>
          </p:nvPr>
        </p:nvSpPr>
        <p:spPr/>
        <p:txBody>
          <a:bodyPr/>
          <a:lstStyle/>
          <a:p>
            <a:endParaRPr lang="en-IS"/>
          </a:p>
        </p:txBody>
      </p:sp>
      <p:sp>
        <p:nvSpPr>
          <p:cNvPr id="4" name="Slide Number Placeholder 3">
            <a:extLst>
              <a:ext uri="{FF2B5EF4-FFF2-40B4-BE49-F238E27FC236}">
                <a16:creationId xmlns:a16="http://schemas.microsoft.com/office/drawing/2014/main" id="{48EEB89C-726E-4908-E9BC-158E8AD25C33}"/>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370288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2183-81C3-4B92-8F96-C7403794360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S"/>
          </a:p>
        </p:txBody>
      </p:sp>
      <p:sp>
        <p:nvSpPr>
          <p:cNvPr id="3" name="Content Placeholder 2">
            <a:extLst>
              <a:ext uri="{FF2B5EF4-FFF2-40B4-BE49-F238E27FC236}">
                <a16:creationId xmlns:a16="http://schemas.microsoft.com/office/drawing/2014/main" id="{AAC9DB69-DE40-D6F9-269B-59546F2C2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Text Placeholder 3">
            <a:extLst>
              <a:ext uri="{FF2B5EF4-FFF2-40B4-BE49-F238E27FC236}">
                <a16:creationId xmlns:a16="http://schemas.microsoft.com/office/drawing/2014/main" id="{6BDB09EF-CFEA-009B-7D9B-5D431FF84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87DF18-5176-4D30-6892-80E081A559A9}"/>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6" name="Footer Placeholder 5">
            <a:extLst>
              <a:ext uri="{FF2B5EF4-FFF2-40B4-BE49-F238E27FC236}">
                <a16:creationId xmlns:a16="http://schemas.microsoft.com/office/drawing/2014/main" id="{69A85F9E-1F46-6A08-812C-73FF9B3D84B1}"/>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FEACF5A4-692E-D0AD-F187-2706D87B03E0}"/>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148416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63D9-05B2-9E57-7834-FF13F5DEC1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S"/>
          </a:p>
        </p:txBody>
      </p:sp>
      <p:sp>
        <p:nvSpPr>
          <p:cNvPr id="3" name="Picture Placeholder 2">
            <a:extLst>
              <a:ext uri="{FF2B5EF4-FFF2-40B4-BE49-F238E27FC236}">
                <a16:creationId xmlns:a16="http://schemas.microsoft.com/office/drawing/2014/main" id="{770793F6-84F2-F493-EF31-1650B652D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S"/>
          </a:p>
        </p:txBody>
      </p:sp>
      <p:sp>
        <p:nvSpPr>
          <p:cNvPr id="4" name="Text Placeholder 3">
            <a:extLst>
              <a:ext uri="{FF2B5EF4-FFF2-40B4-BE49-F238E27FC236}">
                <a16:creationId xmlns:a16="http://schemas.microsoft.com/office/drawing/2014/main" id="{417D6939-45FE-FB2A-856B-07B3D08ED2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258EAB-ECCB-F4C8-B082-91371C26C6F2}"/>
              </a:ext>
            </a:extLst>
          </p:cNvPr>
          <p:cNvSpPr>
            <a:spLocks noGrp="1"/>
          </p:cNvSpPr>
          <p:nvPr>
            <p:ph type="dt" sz="half" idx="10"/>
          </p:nvPr>
        </p:nvSpPr>
        <p:spPr/>
        <p:txBody>
          <a:bodyPr/>
          <a:lstStyle/>
          <a:p>
            <a:fld id="{D1E618D9-CBED-B340-86C1-9B4C0910A823}" type="datetimeFigureOut">
              <a:rPr lang="en-IS" smtClean="0"/>
              <a:t>11.10.2025</a:t>
            </a:fld>
            <a:endParaRPr lang="en-IS"/>
          </a:p>
        </p:txBody>
      </p:sp>
      <p:sp>
        <p:nvSpPr>
          <p:cNvPr id="6" name="Footer Placeholder 5">
            <a:extLst>
              <a:ext uri="{FF2B5EF4-FFF2-40B4-BE49-F238E27FC236}">
                <a16:creationId xmlns:a16="http://schemas.microsoft.com/office/drawing/2014/main" id="{DDA084B6-20DA-F4DD-C402-F73A9642589B}"/>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56370203-2B33-FAFE-CFFD-3AB97DC79C50}"/>
              </a:ext>
            </a:extLst>
          </p:cNvPr>
          <p:cNvSpPr>
            <a:spLocks noGrp="1"/>
          </p:cNvSpPr>
          <p:nvPr>
            <p:ph type="sldNum" sz="quarter" idx="12"/>
          </p:nvPr>
        </p:nvSpPr>
        <p:spPr/>
        <p:txBody>
          <a:bodyPr/>
          <a:lstStyle/>
          <a:p>
            <a:fld id="{6B671130-B974-EF45-AB88-C5AAE48EE1CB}" type="slidenum">
              <a:rPr lang="en-IS" smtClean="0"/>
              <a:t>‹#›</a:t>
            </a:fld>
            <a:endParaRPr lang="en-IS"/>
          </a:p>
        </p:txBody>
      </p:sp>
    </p:spTree>
    <p:extLst>
      <p:ext uri="{BB962C8B-B14F-4D97-AF65-F5344CB8AC3E}">
        <p14:creationId xmlns:p14="http://schemas.microsoft.com/office/powerpoint/2010/main" val="1383027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D67E95-40CD-5FAE-8DCD-1610B4B3B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S"/>
          </a:p>
        </p:txBody>
      </p:sp>
      <p:sp>
        <p:nvSpPr>
          <p:cNvPr id="3" name="Text Placeholder 2">
            <a:extLst>
              <a:ext uri="{FF2B5EF4-FFF2-40B4-BE49-F238E27FC236}">
                <a16:creationId xmlns:a16="http://schemas.microsoft.com/office/drawing/2014/main" id="{55F0797D-0160-FAF0-00CF-9A134291A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CB0718AE-078A-7DC1-3EED-3E50BC85F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618D9-CBED-B340-86C1-9B4C0910A823}" type="datetimeFigureOut">
              <a:rPr lang="en-IS" smtClean="0"/>
              <a:t>11.10.2025</a:t>
            </a:fld>
            <a:endParaRPr lang="en-IS"/>
          </a:p>
        </p:txBody>
      </p:sp>
      <p:sp>
        <p:nvSpPr>
          <p:cNvPr id="5" name="Footer Placeholder 4">
            <a:extLst>
              <a:ext uri="{FF2B5EF4-FFF2-40B4-BE49-F238E27FC236}">
                <a16:creationId xmlns:a16="http://schemas.microsoft.com/office/drawing/2014/main" id="{6C271B6B-8947-E2C7-1DF6-8CBE7C575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S"/>
          </a:p>
        </p:txBody>
      </p:sp>
      <p:sp>
        <p:nvSpPr>
          <p:cNvPr id="6" name="Slide Number Placeholder 5">
            <a:extLst>
              <a:ext uri="{FF2B5EF4-FFF2-40B4-BE49-F238E27FC236}">
                <a16:creationId xmlns:a16="http://schemas.microsoft.com/office/drawing/2014/main" id="{77B18370-EC2C-3300-95FE-C0D2E4416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71130-B974-EF45-AB88-C5AAE48EE1CB}" type="slidenum">
              <a:rPr lang="en-IS" smtClean="0"/>
              <a:t>‹#›</a:t>
            </a:fld>
            <a:endParaRPr lang="en-IS"/>
          </a:p>
        </p:txBody>
      </p:sp>
    </p:spTree>
    <p:extLst>
      <p:ext uri="{BB962C8B-B14F-4D97-AF65-F5344CB8AC3E}">
        <p14:creationId xmlns:p14="http://schemas.microsoft.com/office/powerpoint/2010/main" val="1824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33.pn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5" Type="http://schemas.openxmlformats.org/officeDocument/2006/relationships/image" Target="../media/image62.svg"/><Relationship Id="rId2" Type="http://schemas.openxmlformats.org/officeDocument/2006/relationships/notesSlide" Target="../notesSlides/notesSlide3.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image" Target="../media/image61.png"/><Relationship Id="rId5" Type="http://schemas.openxmlformats.org/officeDocument/2006/relationships/image" Target="../media/image35.png"/><Relationship Id="rId15" Type="http://schemas.openxmlformats.org/officeDocument/2006/relationships/image" Target="../media/image52.svg"/><Relationship Id="rId23" Type="http://schemas.openxmlformats.org/officeDocument/2006/relationships/image" Target="../media/image60.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34.sv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s>
</file>

<file path=ppt/slides/_rels/slide15.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46.svg"/><Relationship Id="rId18" Type="http://schemas.openxmlformats.org/officeDocument/2006/relationships/image" Target="../media/image69.png"/><Relationship Id="rId26" Type="http://schemas.openxmlformats.org/officeDocument/2006/relationships/image" Target="../media/image59.png"/><Relationship Id="rId3" Type="http://schemas.openxmlformats.org/officeDocument/2006/relationships/image" Target="../media/image65.png"/><Relationship Id="rId21" Type="http://schemas.openxmlformats.org/officeDocument/2006/relationships/image" Target="../media/image72.svg"/><Relationship Id="rId7" Type="http://schemas.openxmlformats.org/officeDocument/2006/relationships/image" Target="../media/image67.pn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image" Target="../media/image74.svg"/><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71.png"/><Relationship Id="rId29" Type="http://schemas.openxmlformats.org/officeDocument/2006/relationships/image" Target="../media/image62.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44.svg"/><Relationship Id="rId24" Type="http://schemas.openxmlformats.org/officeDocument/2006/relationships/image" Target="../media/image73.png"/><Relationship Id="rId5" Type="http://schemas.openxmlformats.org/officeDocument/2006/relationships/image" Target="../media/image33.png"/><Relationship Id="rId15" Type="http://schemas.openxmlformats.org/officeDocument/2006/relationships/image" Target="../media/image48.svg"/><Relationship Id="rId23" Type="http://schemas.openxmlformats.org/officeDocument/2006/relationships/image" Target="../media/image56.svg"/><Relationship Id="rId28" Type="http://schemas.openxmlformats.org/officeDocument/2006/relationships/image" Target="../media/image61.png"/><Relationship Id="rId10" Type="http://schemas.openxmlformats.org/officeDocument/2006/relationships/image" Target="../media/image43.png"/><Relationship Id="rId19" Type="http://schemas.openxmlformats.org/officeDocument/2006/relationships/image" Target="../media/image70.svg"/><Relationship Id="rId31" Type="http://schemas.openxmlformats.org/officeDocument/2006/relationships/image" Target="../media/image64.svg"/><Relationship Id="rId4" Type="http://schemas.openxmlformats.org/officeDocument/2006/relationships/image" Target="../media/image66.svg"/><Relationship Id="rId9" Type="http://schemas.openxmlformats.org/officeDocument/2006/relationships/image" Target="../media/image35.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83.png"/><Relationship Id="rId3" Type="http://schemas.openxmlformats.org/officeDocument/2006/relationships/image" Target="../media/image33.png"/><Relationship Id="rId21" Type="http://schemas.openxmlformats.org/officeDocument/2006/relationships/image" Target="../media/image8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78.svg"/><Relationship Id="rId25" Type="http://schemas.openxmlformats.org/officeDocument/2006/relationships/image" Target="../media/image82.svg"/><Relationship Id="rId2" Type="http://schemas.openxmlformats.org/officeDocument/2006/relationships/notesSlide" Target="../notesSlides/notesSlide5.xml"/><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image" Target="../media/image81.png"/><Relationship Id="rId5" Type="http://schemas.openxmlformats.org/officeDocument/2006/relationships/image" Target="../media/image35.png"/><Relationship Id="rId15" Type="http://schemas.openxmlformats.org/officeDocument/2006/relationships/image" Target="../media/image76.svg"/><Relationship Id="rId23" Type="http://schemas.openxmlformats.org/officeDocument/2006/relationships/image" Target="../media/image60.svg"/><Relationship Id="rId10" Type="http://schemas.openxmlformats.org/officeDocument/2006/relationships/image" Target="../media/image47.png"/><Relationship Id="rId19" Type="http://schemas.openxmlformats.org/officeDocument/2006/relationships/image" Target="../media/image56.svg"/><Relationship Id="rId4" Type="http://schemas.openxmlformats.org/officeDocument/2006/relationships/image" Target="../media/image34.svg"/><Relationship Id="rId9" Type="http://schemas.openxmlformats.org/officeDocument/2006/relationships/image" Target="../media/image46.svg"/><Relationship Id="rId14" Type="http://schemas.openxmlformats.org/officeDocument/2006/relationships/image" Target="../media/image75.png"/><Relationship Id="rId22" Type="http://schemas.openxmlformats.org/officeDocument/2006/relationships/image" Target="../media/image59.png"/><Relationship Id="rId27"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86.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85.png"/><Relationship Id="rId2" Type="http://schemas.openxmlformats.org/officeDocument/2006/relationships/notesSlide" Target="../notesSlides/notesSlide6.xml"/><Relationship Id="rId16"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7.svg"/><Relationship Id="rId5" Type="http://schemas.openxmlformats.org/officeDocument/2006/relationships/image" Target="../media/image33.png"/><Relationship Id="rId15" Type="http://schemas.openxmlformats.org/officeDocument/2006/relationships/image" Target="../media/image88.svg"/><Relationship Id="rId10" Type="http://schemas.openxmlformats.org/officeDocument/2006/relationships/image" Target="../media/image36.png"/><Relationship Id="rId4" Type="http://schemas.openxmlformats.org/officeDocument/2006/relationships/image" Target="../media/image66.svg"/><Relationship Id="rId9" Type="http://schemas.openxmlformats.org/officeDocument/2006/relationships/image" Target="../media/image35.png"/><Relationship Id="rId14" Type="http://schemas.openxmlformats.org/officeDocument/2006/relationships/image" Target="../media/image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Binary Code Globe">
            <a:extLst>
              <a:ext uri="{FF2B5EF4-FFF2-40B4-BE49-F238E27FC236}">
                <a16:creationId xmlns:a16="http://schemas.microsoft.com/office/drawing/2014/main" id="{82F64BCE-B2D6-FAF7-A015-12EB1C46A25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E6056-16BC-779B-803C-A381ECF7B25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IS" sz="5200">
                <a:solidFill>
                  <a:srgbClr val="FFFFFF"/>
                </a:solidFill>
              </a:rPr>
              <a:t>Technology and society</a:t>
            </a:r>
          </a:p>
        </p:txBody>
      </p:sp>
    </p:spTree>
    <p:extLst>
      <p:ext uri="{BB962C8B-B14F-4D97-AF65-F5344CB8AC3E}">
        <p14:creationId xmlns:p14="http://schemas.microsoft.com/office/powerpoint/2010/main" val="19645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DD5D-A770-4248-AD6E-C7A4133DECBB}"/>
              </a:ext>
            </a:extLst>
          </p:cNvPr>
          <p:cNvSpPr>
            <a:spLocks noGrp="1"/>
          </p:cNvSpPr>
          <p:nvPr>
            <p:ph type="title"/>
          </p:nvPr>
        </p:nvSpPr>
        <p:spPr>
          <a:xfrm>
            <a:off x="252919" y="1123837"/>
            <a:ext cx="2947482" cy="1283461"/>
          </a:xfrm>
        </p:spPr>
        <p:txBody>
          <a:bodyPr anchor="b">
            <a:normAutofit/>
          </a:bodyPr>
          <a:lstStyle/>
          <a:p>
            <a:r>
              <a:rPr lang="en-US" sz="2400"/>
              <a:t>Guthenberg press</a:t>
            </a:r>
          </a:p>
        </p:txBody>
      </p:sp>
      <p:sp>
        <p:nvSpPr>
          <p:cNvPr id="3" name="Content Placeholder 2">
            <a:extLst>
              <a:ext uri="{FF2B5EF4-FFF2-40B4-BE49-F238E27FC236}">
                <a16:creationId xmlns:a16="http://schemas.microsoft.com/office/drawing/2014/main" id="{797D4171-B807-BD4C-AF73-284E273CD18E}"/>
              </a:ext>
            </a:extLst>
          </p:cNvPr>
          <p:cNvSpPr>
            <a:spLocks noGrp="1"/>
          </p:cNvSpPr>
          <p:nvPr>
            <p:ph idx="1"/>
          </p:nvPr>
        </p:nvSpPr>
        <p:spPr>
          <a:xfrm>
            <a:off x="252920" y="2407298"/>
            <a:ext cx="2947482" cy="3498980"/>
          </a:xfrm>
        </p:spPr>
        <p:txBody>
          <a:bodyPr anchor="t">
            <a:normAutofit/>
          </a:bodyPr>
          <a:lstStyle/>
          <a:p>
            <a:r>
              <a:rPr lang="en-GB" sz="1600" dirty="0">
                <a:effectLst/>
                <a:latin typeface="Helvetica Neue" panose="02000503000000020004" pitchFamily="2" charset="0"/>
              </a:rPr>
              <a:t>1440 Gutenberg in Germany his invention drastically changed society. </a:t>
            </a:r>
          </a:p>
          <a:p>
            <a:r>
              <a:rPr lang="en-GB" sz="1600" dirty="0">
                <a:effectLst/>
                <a:latin typeface="Helvetica Neue" panose="02000503000000020004" pitchFamily="2" charset="0"/>
              </a:rPr>
              <a:t>The establishment of the printer strengthened certain crafts such as copyists, book binders, gold- smiths, </a:t>
            </a:r>
            <a:r>
              <a:rPr lang="en-GB" sz="1600" dirty="0" err="1">
                <a:effectLst/>
                <a:latin typeface="Helvetica Neue" panose="02000503000000020004" pitchFamily="2" charset="0"/>
              </a:rPr>
              <a:t>rubricators</a:t>
            </a:r>
            <a:r>
              <a:rPr lang="en-GB" sz="1600" dirty="0">
                <a:effectLst/>
                <a:latin typeface="Helvetica Neue" panose="02000503000000020004" pitchFamily="2" charset="0"/>
              </a:rPr>
              <a:t>, illuminators, and miniature painters.</a:t>
            </a:r>
          </a:p>
          <a:p>
            <a:r>
              <a:rPr lang="en-GB" sz="1600" dirty="0">
                <a:effectLst/>
                <a:latin typeface="Helvetica Neue" panose="02000503000000020004" pitchFamily="2" charset="0"/>
              </a:rPr>
              <a:t>Printing offered a revolutionary way to publish.  </a:t>
            </a:r>
            <a:r>
              <a:rPr lang="en-GB" sz="1600" dirty="0">
                <a:solidFill>
                  <a:srgbClr val="FFFFFF"/>
                </a:solidFill>
                <a:effectLst/>
                <a:latin typeface="Helvetica Neue" panose="02000503000000020004" pitchFamily="2" charset="0"/>
              </a:rPr>
              <a:t>opportunities. </a:t>
            </a:r>
          </a:p>
          <a:p>
            <a:endParaRPr lang="en-US" sz="1600" dirty="0">
              <a:solidFill>
                <a:srgbClr val="FFFFFF"/>
              </a:solidFill>
            </a:endParaRPr>
          </a:p>
        </p:txBody>
      </p:sp>
      <p:pic>
        <p:nvPicPr>
          <p:cNvPr id="6" name="Picture 5" descr="A large wooden machine in a room&#10;&#10;Description automatically generated">
            <a:extLst>
              <a:ext uri="{FF2B5EF4-FFF2-40B4-BE49-F238E27FC236}">
                <a16:creationId xmlns:a16="http://schemas.microsoft.com/office/drawing/2014/main" id="{879B4466-0BA0-B73E-9739-035DED7D962C}"/>
              </a:ext>
            </a:extLst>
          </p:cNvPr>
          <p:cNvPicPr>
            <a:picLocks noChangeAspect="1"/>
          </p:cNvPicPr>
          <p:nvPr/>
        </p:nvPicPr>
        <p:blipFill>
          <a:blip r:embed="rId2"/>
          <a:srcRect t="8549"/>
          <a:stretch/>
        </p:blipFill>
        <p:spPr>
          <a:xfrm>
            <a:off x="3778897" y="758952"/>
            <a:ext cx="7772401" cy="5330952"/>
          </a:xfrm>
          <a:prstGeom prst="rect">
            <a:avLst/>
          </a:prstGeom>
        </p:spPr>
      </p:pic>
      <p:sp>
        <p:nvSpPr>
          <p:cNvPr id="4" name="Slide Number Placeholder 3">
            <a:extLst>
              <a:ext uri="{FF2B5EF4-FFF2-40B4-BE49-F238E27FC236}">
                <a16:creationId xmlns:a16="http://schemas.microsoft.com/office/drawing/2014/main" id="{DCAC3BC7-1495-944E-BB48-A973096BA679}"/>
              </a:ext>
            </a:extLst>
          </p:cNvPr>
          <p:cNvSpPr>
            <a:spLocks noGrp="1"/>
          </p:cNvSpPr>
          <p:nvPr>
            <p:ph type="sldNum" sz="quarter" idx="12"/>
          </p:nvPr>
        </p:nvSpPr>
        <p:spPr>
          <a:xfrm>
            <a:off x="10634135" y="6356350"/>
            <a:ext cx="1530927" cy="365125"/>
          </a:xfrm>
        </p:spPr>
        <p:txBody>
          <a:bodyPr>
            <a:normAutofit/>
          </a:bodyPr>
          <a:lstStyle/>
          <a:p>
            <a:pPr>
              <a:spcAft>
                <a:spcPts val="600"/>
              </a:spcAft>
            </a:pPr>
            <a:fld id="{4FAB73BC-B049-4115-A692-8D63A059BFB8}" type="slidenum">
              <a:rPr lang="en-US" smtClean="0"/>
              <a:pPr>
                <a:spcAft>
                  <a:spcPts val="600"/>
                </a:spcAft>
              </a:pPr>
              <a:t>10</a:t>
            </a:fld>
            <a:endParaRPr lang="en-US"/>
          </a:p>
        </p:txBody>
      </p:sp>
    </p:spTree>
    <p:extLst>
      <p:ext uri="{BB962C8B-B14F-4D97-AF65-F5344CB8AC3E}">
        <p14:creationId xmlns:p14="http://schemas.microsoft.com/office/powerpoint/2010/main" val="92990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5DF2B4-C15F-8230-FF09-F33BDF2A141A}"/>
              </a:ext>
            </a:extLst>
          </p:cNvPr>
          <p:cNvSpPr>
            <a:spLocks noGrp="1"/>
          </p:cNvSpPr>
          <p:nvPr>
            <p:ph type="title"/>
          </p:nvPr>
        </p:nvSpPr>
        <p:spPr>
          <a:xfrm>
            <a:off x="1245072" y="1289765"/>
            <a:ext cx="3651101" cy="4270963"/>
          </a:xfrm>
        </p:spPr>
        <p:txBody>
          <a:bodyPr anchor="ctr">
            <a:normAutofit/>
          </a:bodyPr>
          <a:lstStyle/>
          <a:p>
            <a:pPr algn="ctr"/>
            <a:r>
              <a:rPr lang="en-IS" sz="5600">
                <a:solidFill>
                  <a:srgbClr val="FFFFFF"/>
                </a:solidFill>
              </a:rPr>
              <a:t>Impact on history</a:t>
            </a:r>
          </a:p>
        </p:txBody>
      </p:sp>
      <p:sp>
        <p:nvSpPr>
          <p:cNvPr id="2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D6166B39-F4FE-141F-30AC-51A3DC73B74B}"/>
              </a:ext>
            </a:extLst>
          </p:cNvPr>
          <p:cNvSpPr>
            <a:spLocks noGrp="1"/>
          </p:cNvSpPr>
          <p:nvPr>
            <p:ph idx="1"/>
          </p:nvPr>
        </p:nvSpPr>
        <p:spPr>
          <a:xfrm>
            <a:off x="6297233" y="518400"/>
            <a:ext cx="4771607" cy="5837949"/>
          </a:xfrm>
        </p:spPr>
        <p:txBody>
          <a:bodyPr anchor="ctr">
            <a:normAutofit/>
          </a:bodyPr>
          <a:lstStyle/>
          <a:p>
            <a:r>
              <a:rPr lang="en-GB" sz="2000">
                <a:solidFill>
                  <a:schemeClr val="tx1">
                    <a:alpha val="80000"/>
                  </a:schemeClr>
                </a:solidFill>
                <a:latin typeface="Helvetica Neue" panose="02000503000000020004" pitchFamily="2" charset="0"/>
              </a:rPr>
              <a:t>When Luther made his first public appearance in 1517, the art of book printing had been in existence for over half a century. </a:t>
            </a:r>
            <a:br>
              <a:rPr lang="en-GB" sz="2000">
                <a:solidFill>
                  <a:schemeClr val="tx1">
                    <a:alpha val="80000"/>
                  </a:schemeClr>
                </a:solidFill>
                <a:latin typeface="Helvetica Neue" panose="02000503000000020004" pitchFamily="2" charset="0"/>
              </a:rPr>
            </a:br>
            <a:endParaRPr lang="en-GB" sz="2000">
              <a:solidFill>
                <a:schemeClr val="tx1">
                  <a:alpha val="80000"/>
                </a:schemeClr>
              </a:solidFill>
              <a:latin typeface="Helvetica Neue" panose="02000503000000020004" pitchFamily="2" charset="0"/>
            </a:endParaRPr>
          </a:p>
          <a:p>
            <a:r>
              <a:rPr lang="en-GB" sz="2000">
                <a:solidFill>
                  <a:schemeClr val="tx1">
                    <a:alpha val="80000"/>
                  </a:schemeClr>
                </a:solidFill>
                <a:latin typeface="Helvetica Neue" panose="02000503000000020004" pitchFamily="2" charset="0"/>
              </a:rPr>
              <a:t>Catholic vs Lutheran. </a:t>
            </a:r>
            <a:br>
              <a:rPr lang="en-GB" sz="2000">
                <a:solidFill>
                  <a:schemeClr val="tx1">
                    <a:alpha val="80000"/>
                  </a:schemeClr>
                </a:solidFill>
                <a:latin typeface="Helvetica Neue" panose="02000503000000020004" pitchFamily="2" charset="0"/>
              </a:rPr>
            </a:br>
            <a:endParaRPr lang="en-GB" sz="2000">
              <a:solidFill>
                <a:schemeClr val="tx1">
                  <a:alpha val="80000"/>
                </a:schemeClr>
              </a:solidFill>
              <a:latin typeface="Helvetica Neue" panose="02000503000000020004" pitchFamily="2" charset="0"/>
            </a:endParaRPr>
          </a:p>
          <a:p>
            <a:r>
              <a:rPr lang="en-GB" sz="2000">
                <a:solidFill>
                  <a:schemeClr val="tx1">
                    <a:alpha val="80000"/>
                  </a:schemeClr>
                </a:solidFill>
                <a:latin typeface="Helvetica Neue" panose="02000503000000020004" pitchFamily="2" charset="0"/>
              </a:rPr>
              <a:t>Already in the years from 1517-1520, Luther was the most widely read and most influential writer on religious subjects in Germany.</a:t>
            </a:r>
            <a:br>
              <a:rPr lang="en-GB" sz="2000">
                <a:solidFill>
                  <a:schemeClr val="tx1">
                    <a:alpha val="80000"/>
                  </a:schemeClr>
                </a:solidFill>
                <a:latin typeface="Helvetica Neue" panose="02000503000000020004" pitchFamily="2" charset="0"/>
              </a:rPr>
            </a:br>
            <a:endParaRPr lang="en-GB" sz="2000">
              <a:solidFill>
                <a:schemeClr val="tx1">
                  <a:alpha val="80000"/>
                </a:schemeClr>
              </a:solidFill>
              <a:latin typeface="Helvetica Neue" panose="02000503000000020004" pitchFamily="2" charset="0"/>
            </a:endParaRPr>
          </a:p>
          <a:p>
            <a:r>
              <a:rPr lang="en-GB" sz="2000">
                <a:solidFill>
                  <a:schemeClr val="tx1">
                    <a:alpha val="80000"/>
                  </a:schemeClr>
                </a:solidFill>
                <a:latin typeface="Helvetica Neue" panose="02000503000000020004" pitchFamily="2" charset="0"/>
              </a:rPr>
              <a:t>One-third of a million copies of his works were spread throughout Germany between 1517 and 1520.</a:t>
            </a:r>
          </a:p>
          <a:p>
            <a:endParaRPr lang="en-IS" sz="2000">
              <a:solidFill>
                <a:schemeClr val="tx1">
                  <a:alpha val="80000"/>
                </a:schemeClr>
              </a:solidFill>
            </a:endParaRPr>
          </a:p>
        </p:txBody>
      </p:sp>
      <p:sp>
        <p:nvSpPr>
          <p:cNvPr id="2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968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preencoded.png"/>
          <p:cNvPicPr>
            <a:picLocks noChangeAspect="1"/>
          </p:cNvPicPr>
          <p:nvPr/>
        </p:nvPicPr>
        <p:blipFill>
          <a:blip r:embed="rId3"/>
          <a:srcRect/>
          <a:stretch/>
        </p:blipFill>
        <p:spPr>
          <a:xfrm>
            <a:off x="298450" y="6450103"/>
            <a:ext cx="2637693" cy="115797"/>
          </a:xfrm>
          <a:prstGeom prst="rect">
            <a:avLst/>
          </a:prstGeom>
        </p:spPr>
      </p:pic>
      <p:pic>
        <p:nvPicPr>
          <p:cNvPr id="5" name="Image 3"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8450" y="6115050"/>
            <a:ext cx="11595100" cy="12192"/>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311650" y="4696690"/>
            <a:ext cx="3524250" cy="93520"/>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264894" y="1549400"/>
            <a:ext cx="93514" cy="3194050"/>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003800" y="4927600"/>
            <a:ext cx="2146300" cy="349250"/>
          </a:xfrm>
          <a:prstGeom prst="rect">
            <a:avLst/>
          </a:prstGeom>
        </p:spPr>
      </p:pic>
      <p:pic>
        <p:nvPicPr>
          <p:cNvPr id="9" name="Image 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994150" y="2154836"/>
            <a:ext cx="317525" cy="1988034"/>
          </a:xfrm>
          <a:prstGeom prst="rect">
            <a:avLst/>
          </a:prstGeom>
        </p:spPr>
      </p:pic>
      <p:pic>
        <p:nvPicPr>
          <p:cNvPr id="10" name="Image 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311650" y="3378200"/>
            <a:ext cx="3517900" cy="12192"/>
          </a:xfrm>
          <a:prstGeom prst="rect">
            <a:avLst/>
          </a:prstGeom>
        </p:spPr>
      </p:pic>
      <p:pic>
        <p:nvPicPr>
          <p:cNvPr id="11" name="Image 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4310050" y="3137676"/>
            <a:ext cx="3662040" cy="1644259"/>
          </a:xfrm>
          <a:prstGeom prst="rect">
            <a:avLst/>
          </a:prstGeom>
        </p:spPr>
      </p:pic>
      <p:pic>
        <p:nvPicPr>
          <p:cNvPr id="12" name="Image 1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246910" y="2560368"/>
            <a:ext cx="3830675" cy="2743557"/>
          </a:xfrm>
          <a:prstGeom prst="rect">
            <a:avLst/>
          </a:prstGeom>
        </p:spPr>
      </p:pic>
      <p:pic>
        <p:nvPicPr>
          <p:cNvPr id="13" name="Image 1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460827" y="3681131"/>
            <a:ext cx="894358" cy="492289"/>
          </a:xfrm>
          <a:prstGeom prst="rect">
            <a:avLst/>
          </a:prstGeom>
        </p:spPr>
      </p:pic>
      <p:pic>
        <p:nvPicPr>
          <p:cNvPr id="14" name="Image 1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289800" y="2324100"/>
            <a:ext cx="908050" cy="149690"/>
          </a:xfrm>
          <a:prstGeom prst="rect">
            <a:avLst/>
          </a:prstGeom>
        </p:spPr>
      </p:pic>
      <p:pic>
        <p:nvPicPr>
          <p:cNvPr id="15" name="Image 13"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5911850" y="2609850"/>
            <a:ext cx="1054100" cy="342900"/>
          </a:xfrm>
          <a:prstGeom prst="rect">
            <a:avLst/>
          </a:prstGeom>
        </p:spPr>
      </p:pic>
      <p:pic>
        <p:nvPicPr>
          <p:cNvPr id="16" name="Image 1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7030219" y="2945681"/>
            <a:ext cx="401973" cy="325106"/>
          </a:xfrm>
          <a:prstGeom prst="rect">
            <a:avLst/>
          </a:prstGeom>
        </p:spPr>
      </p:pic>
      <p:pic>
        <p:nvPicPr>
          <p:cNvPr id="17" name="Image 15"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4286250" y="778663"/>
            <a:ext cx="3708400" cy="27797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2100" y="304800"/>
            <a:ext cx="1905000" cy="469900"/>
          </a:xfrm>
          <a:prstGeom prst="rect">
            <a:avLst/>
          </a:prstGeom>
        </p:spPr>
      </p:pic>
      <p:pic>
        <p:nvPicPr>
          <p:cNvPr id="5" name="Image 3" descr="preencoded.png"/>
          <p:cNvPicPr>
            <a:picLocks noChangeAspect="1"/>
          </p:cNvPicPr>
          <p:nvPr/>
        </p:nvPicPr>
        <p:blipFill>
          <a:blip r:embed="rId5"/>
          <a:srcRect/>
          <a:stretch/>
        </p:blipFill>
        <p:spPr>
          <a:xfrm>
            <a:off x="298450" y="6450101"/>
            <a:ext cx="2637693" cy="115799"/>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67200" y="304800"/>
            <a:ext cx="7626350" cy="5810250"/>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70198" y="666750"/>
            <a:ext cx="2950853" cy="226213"/>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92100" y="1416050"/>
            <a:ext cx="2851150" cy="2159000"/>
          </a:xfrm>
          <a:prstGeom prst="rect">
            <a:avLst/>
          </a:prstGeom>
        </p:spPr>
      </p:pic>
      <p:pic>
        <p:nvPicPr>
          <p:cNvPr id="9" name="Image 7" descr="preencoded.png"/>
          <p:cNvPicPr>
            <a:picLocks noChangeAspect="1"/>
          </p:cNvPicPr>
          <p:nvPr/>
        </p:nvPicPr>
        <p:blipFill>
          <a:blip r:embed="rId12"/>
          <a:srcRect/>
          <a:stretch/>
        </p:blipFill>
        <p:spPr>
          <a:xfrm>
            <a:off x="4959350" y="1473200"/>
            <a:ext cx="6235700" cy="29019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2100" y="304800"/>
            <a:ext cx="1905000" cy="469900"/>
          </a:xfrm>
          <a:prstGeom prst="rect">
            <a:avLst/>
          </a:prstGeom>
        </p:spPr>
      </p:pic>
      <p:pic>
        <p:nvPicPr>
          <p:cNvPr id="5" name="Image 3" descr="preencoded.png"/>
          <p:cNvPicPr>
            <a:picLocks noChangeAspect="1"/>
          </p:cNvPicPr>
          <p:nvPr/>
        </p:nvPicPr>
        <p:blipFill>
          <a:blip r:embed="rId5"/>
          <a:srcRect/>
          <a:stretch/>
        </p:blipFill>
        <p:spPr>
          <a:xfrm>
            <a:off x="298450" y="6450101"/>
            <a:ext cx="2637693" cy="115799"/>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8450" y="666750"/>
            <a:ext cx="2851150" cy="226213"/>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98850" y="3829050"/>
            <a:ext cx="2286000" cy="2286000"/>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500587" y="3838851"/>
            <a:ext cx="2279203" cy="2263155"/>
          </a:xfrm>
          <a:prstGeom prst="rect">
            <a:avLst/>
          </a:prstGeom>
        </p:spPr>
      </p:pic>
      <p:pic>
        <p:nvPicPr>
          <p:cNvPr id="9" name="Image 7"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86650" y="850900"/>
            <a:ext cx="2286000" cy="2286000"/>
          </a:xfrm>
          <a:prstGeom prst="rect">
            <a:avLst/>
          </a:prstGeom>
        </p:spPr>
      </p:pic>
      <p:pic>
        <p:nvPicPr>
          <p:cNvPr id="10" name="Image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88387" y="860701"/>
            <a:ext cx="2279203" cy="2263155"/>
          </a:xfrm>
          <a:prstGeom prst="rect">
            <a:avLst/>
          </a:prstGeom>
        </p:spPr>
      </p:pic>
      <p:pic>
        <p:nvPicPr>
          <p:cNvPr id="11" name="Image 9"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486650" y="1504950"/>
            <a:ext cx="1619250" cy="1619250"/>
          </a:xfrm>
          <a:prstGeom prst="rect">
            <a:avLst/>
          </a:prstGeom>
        </p:spPr>
      </p:pic>
      <p:pic>
        <p:nvPicPr>
          <p:cNvPr id="12" name="Image 10"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987550" y="4521200"/>
            <a:ext cx="1428750" cy="781050"/>
          </a:xfrm>
          <a:prstGeom prst="rect">
            <a:avLst/>
          </a:prstGeom>
        </p:spPr>
      </p:pic>
      <p:pic>
        <p:nvPicPr>
          <p:cNvPr id="13" name="Image 11"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670300" y="3232150"/>
            <a:ext cx="1949450" cy="596900"/>
          </a:xfrm>
          <a:prstGeom prst="rect">
            <a:avLst/>
          </a:prstGeom>
        </p:spPr>
      </p:pic>
      <p:pic>
        <p:nvPicPr>
          <p:cNvPr id="14" name="Image 12"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597400" y="5391150"/>
            <a:ext cx="1841500" cy="463550"/>
          </a:xfrm>
          <a:prstGeom prst="rect">
            <a:avLst/>
          </a:prstGeom>
        </p:spPr>
      </p:pic>
      <p:pic>
        <p:nvPicPr>
          <p:cNvPr id="15" name="Image 13"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594600" y="234950"/>
            <a:ext cx="2076450" cy="552450"/>
          </a:xfrm>
          <a:prstGeom prst="rect">
            <a:avLst/>
          </a:prstGeom>
        </p:spPr>
      </p:pic>
      <p:pic>
        <p:nvPicPr>
          <p:cNvPr id="16" name="Image 14"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867400" y="2774950"/>
            <a:ext cx="1543050" cy="1511300"/>
          </a:xfrm>
          <a:prstGeom prst="rect">
            <a:avLst/>
          </a:prstGeom>
        </p:spPr>
      </p:pic>
      <p:pic>
        <p:nvPicPr>
          <p:cNvPr id="17" name="Image 15"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5975350" y="3409950"/>
            <a:ext cx="1320800" cy="552450"/>
          </a:xfrm>
          <a:prstGeom prst="rect">
            <a:avLst/>
          </a:prstGeom>
        </p:spPr>
      </p:pic>
      <p:pic>
        <p:nvPicPr>
          <p:cNvPr id="18" name="Image 16"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6057900" y="1543050"/>
            <a:ext cx="1428750" cy="812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11378" y="6413500"/>
            <a:ext cx="682172" cy="1524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92100" y="304800"/>
            <a:ext cx="1905000" cy="469900"/>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60850" y="6470332"/>
            <a:ext cx="2374900" cy="102871"/>
          </a:xfrm>
          <a:prstGeom prst="rect">
            <a:avLst/>
          </a:prstGeom>
        </p:spPr>
      </p:pic>
      <p:pic>
        <p:nvPicPr>
          <p:cNvPr id="5" name="Image 3" descr="preencoded.png"/>
          <p:cNvPicPr>
            <a:picLocks noChangeAspect="1"/>
          </p:cNvPicPr>
          <p:nvPr/>
        </p:nvPicPr>
        <p:blipFill>
          <a:blip r:embed="rId9"/>
          <a:srcRect/>
          <a:stretch/>
        </p:blipFill>
        <p:spPr>
          <a:xfrm>
            <a:off x="298450" y="6450101"/>
            <a:ext cx="2637693" cy="115799"/>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98450" y="666750"/>
            <a:ext cx="2851150" cy="226213"/>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498850" y="3829050"/>
            <a:ext cx="2286000" cy="2286000"/>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3500587" y="3838851"/>
            <a:ext cx="2279203" cy="2263155"/>
          </a:xfrm>
          <a:prstGeom prst="rect">
            <a:avLst/>
          </a:prstGeom>
        </p:spPr>
      </p:pic>
      <p:pic>
        <p:nvPicPr>
          <p:cNvPr id="9" name="Image 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486650" y="850900"/>
            <a:ext cx="2286000" cy="2286000"/>
          </a:xfrm>
          <a:prstGeom prst="rect">
            <a:avLst/>
          </a:prstGeom>
        </p:spPr>
      </p:pic>
      <p:pic>
        <p:nvPicPr>
          <p:cNvPr id="10" name="Image 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488387" y="860701"/>
            <a:ext cx="2279203" cy="2263155"/>
          </a:xfrm>
          <a:prstGeom prst="rect">
            <a:avLst/>
          </a:prstGeom>
        </p:spPr>
      </p:pic>
      <p:pic>
        <p:nvPicPr>
          <p:cNvPr id="11" name="Image 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7486650" y="1504950"/>
            <a:ext cx="1619250" cy="1619250"/>
          </a:xfrm>
          <a:prstGeom prst="rect">
            <a:avLst/>
          </a:prstGeom>
        </p:spPr>
      </p:pic>
      <p:pic>
        <p:nvPicPr>
          <p:cNvPr id="12" name="Image 1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987550" y="4521200"/>
            <a:ext cx="1428750" cy="717550"/>
          </a:xfrm>
          <a:prstGeom prst="rect">
            <a:avLst/>
          </a:prstGeom>
        </p:spPr>
      </p:pic>
      <p:pic>
        <p:nvPicPr>
          <p:cNvPr id="13" name="Image 1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3670300" y="3230498"/>
            <a:ext cx="1949450" cy="598553"/>
          </a:xfrm>
          <a:prstGeom prst="rect">
            <a:avLst/>
          </a:prstGeom>
        </p:spPr>
      </p:pic>
      <p:pic>
        <p:nvPicPr>
          <p:cNvPr id="14" name="Image 1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4597400" y="5391150"/>
            <a:ext cx="1841500" cy="463550"/>
          </a:xfrm>
          <a:prstGeom prst="rect">
            <a:avLst/>
          </a:prstGeom>
        </p:spPr>
      </p:pic>
      <p:pic>
        <p:nvPicPr>
          <p:cNvPr id="15" name="Image 13"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7607300" y="296797"/>
            <a:ext cx="2076450" cy="554103"/>
          </a:xfrm>
          <a:prstGeom prst="rect">
            <a:avLst/>
          </a:prstGeom>
        </p:spPr>
      </p:pic>
      <p:pic>
        <p:nvPicPr>
          <p:cNvPr id="16" name="Image 1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5867400" y="2774950"/>
            <a:ext cx="1543050" cy="1511300"/>
          </a:xfrm>
          <a:prstGeom prst="rect">
            <a:avLst/>
          </a:prstGeom>
        </p:spPr>
      </p:pic>
      <p:pic>
        <p:nvPicPr>
          <p:cNvPr id="17" name="Image 15"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5975350" y="3409950"/>
            <a:ext cx="1320800" cy="552450"/>
          </a:xfrm>
          <a:prstGeom prst="rect">
            <a:avLst/>
          </a:prstGeom>
        </p:spPr>
      </p:pic>
      <p:pic>
        <p:nvPicPr>
          <p:cNvPr id="18" name="Image 16"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6057900" y="1543050"/>
            <a:ext cx="1428750" cy="812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2100" y="304800"/>
            <a:ext cx="1905000" cy="469900"/>
          </a:xfrm>
          <a:prstGeom prst="rect">
            <a:avLst/>
          </a:prstGeom>
        </p:spPr>
      </p:pic>
      <p:pic>
        <p:nvPicPr>
          <p:cNvPr id="5" name="Image 3" descr="preencoded.png"/>
          <p:cNvPicPr>
            <a:picLocks noChangeAspect="1"/>
          </p:cNvPicPr>
          <p:nvPr/>
        </p:nvPicPr>
        <p:blipFill>
          <a:blip r:embed="rId5"/>
          <a:srcRect/>
          <a:stretch/>
        </p:blipFill>
        <p:spPr>
          <a:xfrm>
            <a:off x="298450" y="6450101"/>
            <a:ext cx="2637693" cy="115799"/>
          </a:xfrm>
          <a:prstGeom prst="rect">
            <a:avLst/>
          </a:prstGeom>
        </p:spPr>
      </p:pic>
      <p:pic>
        <p:nvPicPr>
          <p:cNvPr id="6" name="Image 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8450" y="666750"/>
            <a:ext cx="2851150" cy="226213"/>
          </a:xfrm>
          <a:prstGeom prst="rect">
            <a:avLst/>
          </a:prstGeom>
        </p:spPr>
      </p:pic>
      <p:pic>
        <p:nvPicPr>
          <p:cNvPr id="7" name="Image 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98850" y="3829050"/>
            <a:ext cx="2286000" cy="2286000"/>
          </a:xfrm>
          <a:prstGeom prst="rect">
            <a:avLst/>
          </a:prstGeom>
        </p:spPr>
      </p:pic>
      <p:pic>
        <p:nvPicPr>
          <p:cNvPr id="8" name="Image 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500587" y="3838851"/>
            <a:ext cx="2279203" cy="2263155"/>
          </a:xfrm>
          <a:prstGeom prst="rect">
            <a:avLst/>
          </a:prstGeom>
        </p:spPr>
      </p:pic>
      <p:pic>
        <p:nvPicPr>
          <p:cNvPr id="9" name="Image 7"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86650" y="850900"/>
            <a:ext cx="2286000" cy="2286000"/>
          </a:xfrm>
          <a:prstGeom prst="rect">
            <a:avLst/>
          </a:prstGeom>
        </p:spPr>
      </p:pic>
      <p:pic>
        <p:nvPicPr>
          <p:cNvPr id="10" name="Image 8"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488387" y="860701"/>
            <a:ext cx="2279203" cy="2263155"/>
          </a:xfrm>
          <a:prstGeom prst="rect">
            <a:avLst/>
          </a:prstGeom>
        </p:spPr>
      </p:pic>
      <p:pic>
        <p:nvPicPr>
          <p:cNvPr id="11" name="Image 9"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486650" y="1504950"/>
            <a:ext cx="1619250" cy="1619250"/>
          </a:xfrm>
          <a:prstGeom prst="rect">
            <a:avLst/>
          </a:prstGeom>
        </p:spPr>
      </p:pic>
      <p:pic>
        <p:nvPicPr>
          <p:cNvPr id="12" name="Image 10"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987550" y="4635500"/>
            <a:ext cx="1428750" cy="406400"/>
          </a:xfrm>
          <a:prstGeom prst="rect">
            <a:avLst/>
          </a:prstGeom>
        </p:spPr>
      </p:pic>
      <p:pic>
        <p:nvPicPr>
          <p:cNvPr id="13" name="Image 11"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3670300" y="3232150"/>
            <a:ext cx="1949450" cy="596900"/>
          </a:xfrm>
          <a:prstGeom prst="rect">
            <a:avLst/>
          </a:prstGeom>
        </p:spPr>
      </p:pic>
      <p:pic>
        <p:nvPicPr>
          <p:cNvPr id="14" name="Image 12"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597400" y="5391150"/>
            <a:ext cx="1841500" cy="463550"/>
          </a:xfrm>
          <a:prstGeom prst="rect">
            <a:avLst/>
          </a:prstGeom>
        </p:spPr>
      </p:pic>
      <p:pic>
        <p:nvPicPr>
          <p:cNvPr id="15" name="Image 13"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7594600" y="234950"/>
            <a:ext cx="2076450" cy="552450"/>
          </a:xfrm>
          <a:prstGeom prst="rect">
            <a:avLst/>
          </a:prstGeom>
        </p:spPr>
      </p:pic>
      <p:pic>
        <p:nvPicPr>
          <p:cNvPr id="16" name="Image 14"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5867400" y="2774950"/>
            <a:ext cx="1543050" cy="1511300"/>
          </a:xfrm>
          <a:prstGeom prst="rect">
            <a:avLst/>
          </a:prstGeom>
        </p:spPr>
      </p:pic>
      <p:pic>
        <p:nvPicPr>
          <p:cNvPr id="17" name="Image 15"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5975350" y="3359150"/>
            <a:ext cx="1320800" cy="552450"/>
          </a:xfrm>
          <a:prstGeom prst="rect">
            <a:avLst/>
          </a:prstGeom>
        </p:spPr>
      </p:pic>
      <p:pic>
        <p:nvPicPr>
          <p:cNvPr id="18" name="Image 16"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6057900" y="1543050"/>
            <a:ext cx="1428750" cy="812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211378" y="6413500"/>
            <a:ext cx="682172" cy="152400"/>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92100" y="304800"/>
            <a:ext cx="1905000" cy="469900"/>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60850" y="6470332"/>
            <a:ext cx="2374900" cy="102871"/>
          </a:xfrm>
          <a:prstGeom prst="rect">
            <a:avLst/>
          </a:prstGeom>
        </p:spPr>
      </p:pic>
      <p:pic>
        <p:nvPicPr>
          <p:cNvPr id="5" name="Image 3" descr="preencoded.png"/>
          <p:cNvPicPr>
            <a:picLocks noChangeAspect="1"/>
          </p:cNvPicPr>
          <p:nvPr/>
        </p:nvPicPr>
        <p:blipFill>
          <a:blip r:embed="rId9"/>
          <a:srcRect/>
          <a:stretch/>
        </p:blipFill>
        <p:spPr>
          <a:xfrm>
            <a:off x="298450" y="6450101"/>
            <a:ext cx="2637693" cy="115799"/>
          </a:xfrm>
          <a:prstGeom prst="rect">
            <a:avLst/>
          </a:prstGeom>
        </p:spPr>
      </p:pic>
      <p:pic>
        <p:nvPicPr>
          <p:cNvPr id="6" name="Image 4"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267200" y="304800"/>
            <a:ext cx="7626350" cy="5810250"/>
          </a:xfrm>
          <a:prstGeom prst="rect">
            <a:avLst/>
          </a:prstGeom>
        </p:spPr>
      </p:pic>
      <p:pic>
        <p:nvPicPr>
          <p:cNvPr id="7" name="Image 5"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370198" y="664058"/>
            <a:ext cx="2950853" cy="228905"/>
          </a:xfrm>
          <a:prstGeom prst="rect">
            <a:avLst/>
          </a:prstGeom>
        </p:spPr>
      </p:pic>
      <p:pic>
        <p:nvPicPr>
          <p:cNvPr id="8" name="Image 6"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92100" y="1416050"/>
            <a:ext cx="2851150" cy="1943100"/>
          </a:xfrm>
          <a:prstGeom prst="rect">
            <a:avLst/>
          </a:prstGeom>
        </p:spPr>
      </p:pic>
      <p:pic>
        <p:nvPicPr>
          <p:cNvPr id="9" name="Image 7" descr="preencoded.png"/>
          <p:cNvPicPr>
            <a:picLocks noChangeAspect="1"/>
          </p:cNvPicPr>
          <p:nvPr/>
        </p:nvPicPr>
        <p:blipFill>
          <a:blip r:embed="rId16"/>
          <a:srcRect/>
          <a:stretch/>
        </p:blipFill>
        <p:spPr>
          <a:xfrm>
            <a:off x="4959350" y="1473200"/>
            <a:ext cx="6235700" cy="3835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EE8DC-2C2E-8734-58B2-8FE7F9BA641F}"/>
              </a:ext>
            </a:extLst>
          </p:cNvPr>
          <p:cNvSpPr>
            <a:spLocks noGrp="1"/>
          </p:cNvSpPr>
          <p:nvPr>
            <p:ph type="title"/>
          </p:nvPr>
        </p:nvSpPr>
        <p:spPr/>
        <p:txBody>
          <a:bodyPr/>
          <a:lstStyle/>
          <a:p>
            <a:r>
              <a:rPr lang="en-US" altLang="en-US" b="1" dirty="0"/>
              <a:t>Autonomy and surveillance</a:t>
            </a:r>
            <a:endParaRPr lang="en-IS" dirty="0"/>
          </a:p>
        </p:txBody>
      </p:sp>
      <p:sp>
        <p:nvSpPr>
          <p:cNvPr id="3" name="Content Placeholder 2">
            <a:extLst>
              <a:ext uri="{FF2B5EF4-FFF2-40B4-BE49-F238E27FC236}">
                <a16:creationId xmlns:a16="http://schemas.microsoft.com/office/drawing/2014/main" id="{AAE9DCBA-5224-8C8E-6DC8-6A2219CC3ED2}"/>
              </a:ext>
            </a:extLst>
          </p:cNvPr>
          <p:cNvSpPr>
            <a:spLocks noGrp="1"/>
          </p:cNvSpPr>
          <p:nvPr>
            <p:ph idx="1"/>
          </p:nvPr>
        </p:nvSpPr>
        <p:spPr/>
        <p:txBody>
          <a:bodyPr/>
          <a:lstStyle/>
          <a:p>
            <a:r>
              <a:rPr lang="en-IS" dirty="0"/>
              <a:t>The idea of autonomy in the age of the internet and social media. </a:t>
            </a:r>
          </a:p>
          <a:p>
            <a:r>
              <a:rPr lang="en-IS" dirty="0"/>
              <a:t>Data collection and algorithms. </a:t>
            </a:r>
          </a:p>
          <a:p>
            <a:r>
              <a:rPr lang="en-IS" dirty="0"/>
              <a:t>The processing of information about people and the use of AI.</a:t>
            </a:r>
          </a:p>
        </p:txBody>
      </p:sp>
    </p:spTree>
    <p:extLst>
      <p:ext uri="{BB962C8B-B14F-4D97-AF65-F5344CB8AC3E}">
        <p14:creationId xmlns:p14="http://schemas.microsoft.com/office/powerpoint/2010/main" val="46520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15E0-A497-4E5D-F0C3-4EC0B5C40E25}"/>
              </a:ext>
            </a:extLst>
          </p:cNvPr>
          <p:cNvSpPr>
            <a:spLocks noGrp="1"/>
          </p:cNvSpPr>
          <p:nvPr>
            <p:ph type="title"/>
          </p:nvPr>
        </p:nvSpPr>
        <p:spPr/>
        <p:txBody>
          <a:bodyPr/>
          <a:lstStyle/>
          <a:p>
            <a:r>
              <a:rPr lang="en-IS" b="1" dirty="0"/>
              <a:t>Problems with AI</a:t>
            </a:r>
          </a:p>
        </p:txBody>
      </p:sp>
      <p:sp>
        <p:nvSpPr>
          <p:cNvPr id="3" name="Content Placeholder 2">
            <a:extLst>
              <a:ext uri="{FF2B5EF4-FFF2-40B4-BE49-F238E27FC236}">
                <a16:creationId xmlns:a16="http://schemas.microsoft.com/office/drawing/2014/main" id="{9C343ABB-7D8E-CDD3-A87E-17B706BF98FF}"/>
              </a:ext>
            </a:extLst>
          </p:cNvPr>
          <p:cNvSpPr>
            <a:spLocks noGrp="1"/>
          </p:cNvSpPr>
          <p:nvPr>
            <p:ph idx="1"/>
          </p:nvPr>
        </p:nvSpPr>
        <p:spPr/>
        <p:txBody>
          <a:bodyPr/>
          <a:lstStyle/>
          <a:p>
            <a:r>
              <a:rPr lang="en-IS" dirty="0"/>
              <a:t>How is AI developed?</a:t>
            </a:r>
          </a:p>
          <a:p>
            <a:r>
              <a:rPr lang="en-IS" dirty="0"/>
              <a:t>What biases come with the AI?</a:t>
            </a:r>
          </a:p>
          <a:p>
            <a:r>
              <a:rPr lang="en-IS" dirty="0"/>
              <a:t>How do we get around these problems?</a:t>
            </a:r>
          </a:p>
          <a:p>
            <a:r>
              <a:rPr lang="en-IS" dirty="0"/>
              <a:t>The importance of open AI. </a:t>
            </a:r>
          </a:p>
        </p:txBody>
      </p:sp>
    </p:spTree>
    <p:extLst>
      <p:ext uri="{BB962C8B-B14F-4D97-AF65-F5344CB8AC3E}">
        <p14:creationId xmlns:p14="http://schemas.microsoft.com/office/powerpoint/2010/main" val="196872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A7BE-DBBA-B977-641F-619259A6AD95}"/>
              </a:ext>
            </a:extLst>
          </p:cNvPr>
          <p:cNvSpPr>
            <a:spLocks noGrp="1"/>
          </p:cNvSpPr>
          <p:nvPr>
            <p:ph type="title"/>
          </p:nvPr>
        </p:nvSpPr>
        <p:spPr/>
        <p:txBody>
          <a:bodyPr/>
          <a:lstStyle/>
          <a:p>
            <a:r>
              <a:rPr lang="en-IS" dirty="0"/>
              <a:t>Positivism – linear progress</a:t>
            </a:r>
          </a:p>
        </p:txBody>
      </p:sp>
      <p:sp>
        <p:nvSpPr>
          <p:cNvPr id="3" name="Content Placeholder 2">
            <a:extLst>
              <a:ext uri="{FF2B5EF4-FFF2-40B4-BE49-F238E27FC236}">
                <a16:creationId xmlns:a16="http://schemas.microsoft.com/office/drawing/2014/main" id="{249AB903-0965-6556-467D-D58417083E11}"/>
              </a:ext>
            </a:extLst>
          </p:cNvPr>
          <p:cNvSpPr>
            <a:spLocks noGrp="1"/>
          </p:cNvSpPr>
          <p:nvPr>
            <p:ph idx="1"/>
          </p:nvPr>
        </p:nvSpPr>
        <p:spPr/>
        <p:txBody>
          <a:bodyPr/>
          <a:lstStyle/>
          <a:p>
            <a:r>
              <a:rPr lang="en-GB" dirty="0">
                <a:effectLst/>
                <a:latin typeface="Helvetica Neue" panose="02000503000000020004" pitchFamily="2" charset="0"/>
              </a:rPr>
              <a:t>Auguste Comte (1798–1857). The idea of linear progress in well defined stages. </a:t>
            </a:r>
          </a:p>
          <a:p>
            <a:r>
              <a:rPr lang="en-GB" dirty="0">
                <a:effectLst/>
                <a:latin typeface="Helvetica Neue" panose="02000503000000020004" pitchFamily="2" charset="0"/>
              </a:rPr>
              <a:t>Theological - Metaphysical - Scientific. </a:t>
            </a:r>
          </a:p>
          <a:p>
            <a:r>
              <a:rPr lang="en-GB" dirty="0">
                <a:effectLst/>
                <a:latin typeface="Helvetica Neue" panose="02000503000000020004" pitchFamily="2" charset="0"/>
              </a:rPr>
              <a:t>Theological. Supernatural forces explain events like thunder or drought. </a:t>
            </a:r>
          </a:p>
          <a:p>
            <a:r>
              <a:rPr lang="en-GB" dirty="0">
                <a:effectLst/>
                <a:latin typeface="Helvetica Neue" panose="02000503000000020004" pitchFamily="2" charset="0"/>
              </a:rPr>
              <a:t>Metaphysical. Explanations in unobservable phenomenon. </a:t>
            </a:r>
          </a:p>
          <a:p>
            <a:r>
              <a:rPr lang="en-GB" dirty="0">
                <a:effectLst/>
                <a:latin typeface="Helvetica Neue" panose="02000503000000020004" pitchFamily="2" charset="0"/>
              </a:rPr>
              <a:t>Scientific. Proper goal of science is simply the prediction of phenomena. </a:t>
            </a:r>
          </a:p>
          <a:p>
            <a:endParaRPr lang="en-IS" dirty="0"/>
          </a:p>
        </p:txBody>
      </p:sp>
    </p:spTree>
    <p:extLst>
      <p:ext uri="{BB962C8B-B14F-4D97-AF65-F5344CB8AC3E}">
        <p14:creationId xmlns:p14="http://schemas.microsoft.com/office/powerpoint/2010/main" val="1609545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11A8-CF76-936C-71D7-4686476917F0}"/>
              </a:ext>
            </a:extLst>
          </p:cNvPr>
          <p:cNvSpPr>
            <a:spLocks noGrp="1"/>
          </p:cNvSpPr>
          <p:nvPr>
            <p:ph type="title"/>
          </p:nvPr>
        </p:nvSpPr>
        <p:spPr/>
        <p:txBody>
          <a:bodyPr/>
          <a:lstStyle/>
          <a:p>
            <a:r>
              <a:rPr lang="en-IS" b="1" dirty="0"/>
              <a:t>Impact on people</a:t>
            </a:r>
          </a:p>
        </p:txBody>
      </p:sp>
      <p:sp>
        <p:nvSpPr>
          <p:cNvPr id="3" name="Content Placeholder 2">
            <a:extLst>
              <a:ext uri="{FF2B5EF4-FFF2-40B4-BE49-F238E27FC236}">
                <a16:creationId xmlns:a16="http://schemas.microsoft.com/office/drawing/2014/main" id="{D6C020AC-1FAB-BA70-DB2E-4F1A314BC0D5}"/>
              </a:ext>
            </a:extLst>
          </p:cNvPr>
          <p:cNvSpPr>
            <a:spLocks noGrp="1"/>
          </p:cNvSpPr>
          <p:nvPr>
            <p:ph idx="1"/>
          </p:nvPr>
        </p:nvSpPr>
        <p:spPr/>
        <p:txBody>
          <a:bodyPr/>
          <a:lstStyle/>
          <a:p>
            <a:r>
              <a:rPr lang="en-IS" dirty="0"/>
              <a:t>In order to conclude on policy issues regarding the use of data collections and algorithms there needs to be an understanding on the use of algorithms and aims. </a:t>
            </a:r>
          </a:p>
          <a:p>
            <a:r>
              <a:rPr lang="en-IS" dirty="0"/>
              <a:t>These mechanisms are having a huge impact on our lives. Positive and negative.</a:t>
            </a:r>
          </a:p>
        </p:txBody>
      </p:sp>
    </p:spTree>
    <p:extLst>
      <p:ext uri="{BB962C8B-B14F-4D97-AF65-F5344CB8AC3E}">
        <p14:creationId xmlns:p14="http://schemas.microsoft.com/office/powerpoint/2010/main" val="372831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AFF93999-AB48-7859-3696-DA0B7707FA44}"/>
              </a:ext>
            </a:extLst>
          </p:cNvPr>
          <p:cNvSpPr>
            <a:spLocks noGrp="1" noChangeArrowheads="1"/>
          </p:cNvSpPr>
          <p:nvPr>
            <p:ph type="title"/>
          </p:nvPr>
        </p:nvSpPr>
        <p:spPr/>
        <p:txBody>
          <a:bodyPr/>
          <a:lstStyle/>
          <a:p>
            <a:r>
              <a:rPr lang="is-IS" altLang="en-US" b="1"/>
              <a:t>Social factors</a:t>
            </a:r>
            <a:endParaRPr lang="en-US" altLang="en-US" b="1"/>
          </a:p>
        </p:txBody>
      </p:sp>
      <p:sp>
        <p:nvSpPr>
          <p:cNvPr id="64514" name="Content Placeholder 2">
            <a:extLst>
              <a:ext uri="{FF2B5EF4-FFF2-40B4-BE49-F238E27FC236}">
                <a16:creationId xmlns:a16="http://schemas.microsoft.com/office/drawing/2014/main" id="{91DF0AAB-39A6-F0BD-FCB1-42ADFB30D172}"/>
              </a:ext>
            </a:extLst>
          </p:cNvPr>
          <p:cNvSpPr>
            <a:spLocks noGrp="1" noChangeArrowheads="1"/>
          </p:cNvSpPr>
          <p:nvPr>
            <p:ph idx="1"/>
          </p:nvPr>
        </p:nvSpPr>
        <p:spPr/>
        <p:txBody>
          <a:bodyPr/>
          <a:lstStyle/>
          <a:p>
            <a:r>
              <a:rPr lang="is-IS" altLang="en-US" dirty="0"/>
              <a:t>Pressure in research. </a:t>
            </a:r>
          </a:p>
          <a:p>
            <a:r>
              <a:rPr lang="is-IS" altLang="en-US" dirty="0"/>
              <a:t>Money</a:t>
            </a:r>
            <a:r>
              <a:rPr lang="en-US" altLang="en-US" dirty="0"/>
              <a:t>.</a:t>
            </a:r>
          </a:p>
          <a:p>
            <a:r>
              <a:rPr lang="is-IS" altLang="en-US" dirty="0"/>
              <a:t>V</a:t>
            </a:r>
            <a:r>
              <a:rPr lang="en-US" altLang="en-US" dirty="0" err="1"/>
              <a:t>ulnerable</a:t>
            </a:r>
            <a:r>
              <a:rPr lang="en-US" altLang="en-US" dirty="0"/>
              <a:t> groups.</a:t>
            </a:r>
          </a:p>
          <a:p>
            <a:r>
              <a:rPr lang="en-US" altLang="en-US" dirty="0"/>
              <a:t>Technological advancements. </a:t>
            </a:r>
          </a:p>
          <a:p>
            <a:r>
              <a:rPr lang="en-US" altLang="en-US" dirty="0"/>
              <a:t>Media and government.  </a:t>
            </a:r>
          </a:p>
          <a:p>
            <a:endParaRPr lang="is-I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86A6-9C3B-B387-88AF-401D848C17C9}"/>
              </a:ext>
            </a:extLst>
          </p:cNvPr>
          <p:cNvSpPr>
            <a:spLocks noGrp="1"/>
          </p:cNvSpPr>
          <p:nvPr>
            <p:ph type="title"/>
          </p:nvPr>
        </p:nvSpPr>
        <p:spPr/>
        <p:txBody>
          <a:bodyPr/>
          <a:lstStyle/>
          <a:p>
            <a:r>
              <a:rPr lang="en-IS" dirty="0"/>
              <a:t>Marx</a:t>
            </a:r>
          </a:p>
        </p:txBody>
      </p:sp>
      <p:sp>
        <p:nvSpPr>
          <p:cNvPr id="3" name="Content Placeholder 2">
            <a:extLst>
              <a:ext uri="{FF2B5EF4-FFF2-40B4-BE49-F238E27FC236}">
                <a16:creationId xmlns:a16="http://schemas.microsoft.com/office/drawing/2014/main" id="{23CEADB1-F029-6250-7164-419858115D10}"/>
              </a:ext>
            </a:extLst>
          </p:cNvPr>
          <p:cNvSpPr>
            <a:spLocks noGrp="1"/>
          </p:cNvSpPr>
          <p:nvPr>
            <p:ph idx="1"/>
          </p:nvPr>
        </p:nvSpPr>
        <p:spPr/>
        <p:txBody>
          <a:bodyPr/>
          <a:lstStyle/>
          <a:p>
            <a:r>
              <a:rPr lang="en-IS" dirty="0"/>
              <a:t>Marx used Hegels idea of thesis – antithesis = synthesis in the context of the development of history. </a:t>
            </a:r>
          </a:p>
          <a:p>
            <a:r>
              <a:rPr lang="en-IS" dirty="0"/>
              <a:t>History is determined by the struggles between those who rule the modes of production and those who are under that rule. </a:t>
            </a:r>
          </a:p>
          <a:p>
            <a:r>
              <a:rPr lang="en-IS" dirty="0"/>
              <a:t>On this basis it is possible to predict the course of history. </a:t>
            </a:r>
          </a:p>
        </p:txBody>
      </p:sp>
    </p:spTree>
    <p:extLst>
      <p:ext uri="{BB962C8B-B14F-4D97-AF65-F5344CB8AC3E}">
        <p14:creationId xmlns:p14="http://schemas.microsoft.com/office/powerpoint/2010/main" val="3147658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7686-A96F-74CF-81C9-7E95B24B7B19}"/>
              </a:ext>
            </a:extLst>
          </p:cNvPr>
          <p:cNvSpPr>
            <a:spLocks noGrp="1"/>
          </p:cNvSpPr>
          <p:nvPr>
            <p:ph type="title"/>
          </p:nvPr>
        </p:nvSpPr>
        <p:spPr/>
        <p:txBody>
          <a:bodyPr/>
          <a:lstStyle/>
          <a:p>
            <a:r>
              <a:rPr lang="en-IS" dirty="0"/>
              <a:t>Determinism</a:t>
            </a:r>
          </a:p>
        </p:txBody>
      </p:sp>
      <p:sp>
        <p:nvSpPr>
          <p:cNvPr id="3" name="Content Placeholder 2">
            <a:extLst>
              <a:ext uri="{FF2B5EF4-FFF2-40B4-BE49-F238E27FC236}">
                <a16:creationId xmlns:a16="http://schemas.microsoft.com/office/drawing/2014/main" id="{0F301719-CEE7-C1BF-7BAC-1C83F2A6CAAC}"/>
              </a:ext>
            </a:extLst>
          </p:cNvPr>
          <p:cNvSpPr>
            <a:spLocks noGrp="1"/>
          </p:cNvSpPr>
          <p:nvPr>
            <p:ph idx="1"/>
          </p:nvPr>
        </p:nvSpPr>
        <p:spPr/>
        <p:txBody>
          <a:bodyPr>
            <a:normAutofit fontScale="92500" lnSpcReduction="20000"/>
          </a:bodyPr>
          <a:lstStyle/>
          <a:p>
            <a:r>
              <a:rPr lang="en-GB" b="0" i="0" u="none" strike="noStrike" dirty="0">
                <a:solidFill>
                  <a:srgbClr val="1A1A1A"/>
                </a:solidFill>
                <a:effectLst/>
                <a:latin typeface="Times New Roman" panose="02020603050405020304" pitchFamily="18" charset="0"/>
              </a:rPr>
              <a:t>Determinism: Determinism is true of the </a:t>
            </a:r>
            <a:r>
              <a:rPr lang="en-GB" b="0" i="1" u="none" strike="noStrike" dirty="0">
                <a:solidFill>
                  <a:srgbClr val="1A1A1A"/>
                </a:solidFill>
                <a:effectLst/>
                <a:latin typeface="Times New Roman" panose="02020603050405020304" pitchFamily="18" charset="0"/>
              </a:rPr>
              <a:t>world</a:t>
            </a:r>
            <a:r>
              <a:rPr lang="en-GB" b="0" i="0" u="none" strike="noStrike" dirty="0">
                <a:solidFill>
                  <a:srgbClr val="1A1A1A"/>
                </a:solidFill>
                <a:effectLst/>
                <a:latin typeface="Times New Roman" panose="02020603050405020304" pitchFamily="18" charset="0"/>
              </a:rPr>
              <a:t> if and only if, given a specified </a:t>
            </a:r>
            <a:r>
              <a:rPr lang="en-GB" b="0" i="1" u="none" strike="noStrike" dirty="0">
                <a:solidFill>
                  <a:srgbClr val="1A1A1A"/>
                </a:solidFill>
                <a:effectLst/>
                <a:latin typeface="Times New Roman" panose="02020603050405020304" pitchFamily="18" charset="0"/>
              </a:rPr>
              <a:t>way things are at a time t</a:t>
            </a:r>
            <a:r>
              <a:rPr lang="en-GB" b="0" i="0" u="none" strike="noStrike" dirty="0">
                <a:solidFill>
                  <a:srgbClr val="1A1A1A"/>
                </a:solidFill>
                <a:effectLst/>
                <a:latin typeface="Times New Roman" panose="02020603050405020304" pitchFamily="18" charset="0"/>
              </a:rPr>
              <a:t>, the way things go </a:t>
            </a:r>
            <a:r>
              <a:rPr lang="en-GB" b="0" i="1" u="none" strike="noStrike" dirty="0">
                <a:solidFill>
                  <a:srgbClr val="1A1A1A"/>
                </a:solidFill>
                <a:effectLst/>
                <a:latin typeface="Times New Roman" panose="02020603050405020304" pitchFamily="18" charset="0"/>
              </a:rPr>
              <a:t>thereafter</a:t>
            </a:r>
            <a:r>
              <a:rPr lang="en-GB" b="0" i="0" u="none" strike="noStrike" dirty="0">
                <a:solidFill>
                  <a:srgbClr val="1A1A1A"/>
                </a:solidFill>
                <a:effectLst/>
                <a:latin typeface="Times New Roman" panose="02020603050405020304" pitchFamily="18" charset="0"/>
              </a:rPr>
              <a:t> is </a:t>
            </a:r>
            <a:r>
              <a:rPr lang="en-GB" b="0" i="1" u="none" strike="noStrike" dirty="0">
                <a:solidFill>
                  <a:srgbClr val="1A1A1A"/>
                </a:solidFill>
                <a:effectLst/>
                <a:latin typeface="Times New Roman" panose="02020603050405020304" pitchFamily="18" charset="0"/>
              </a:rPr>
              <a:t>fixed</a:t>
            </a:r>
            <a:r>
              <a:rPr lang="en-GB" b="0" i="0" u="none" strike="noStrike" dirty="0">
                <a:solidFill>
                  <a:srgbClr val="1A1A1A"/>
                </a:solidFill>
                <a:effectLst/>
                <a:latin typeface="Times New Roman" panose="02020603050405020304" pitchFamily="18" charset="0"/>
              </a:rPr>
              <a:t> as a matter of </a:t>
            </a:r>
            <a:r>
              <a:rPr lang="en-GB" b="0" i="1" u="none" strike="noStrike" dirty="0">
                <a:solidFill>
                  <a:srgbClr val="1A1A1A"/>
                </a:solidFill>
                <a:effectLst/>
                <a:latin typeface="Times New Roman" panose="02020603050405020304" pitchFamily="18" charset="0"/>
              </a:rPr>
              <a:t>natural law</a:t>
            </a:r>
            <a:r>
              <a:rPr lang="en-GB" b="0" i="0" u="none" strike="noStrike" dirty="0">
                <a:solidFill>
                  <a:srgbClr val="1A1A1A"/>
                </a:solidFill>
                <a:effectLst/>
                <a:latin typeface="Times New Roman" panose="02020603050405020304" pitchFamily="18" charset="0"/>
              </a:rPr>
              <a:t>.</a:t>
            </a:r>
          </a:p>
          <a:p>
            <a:endParaRPr lang="en-GB" dirty="0">
              <a:solidFill>
                <a:srgbClr val="1A1A1A"/>
              </a:solidFill>
              <a:latin typeface="Times New Roman" panose="02020603050405020304" pitchFamily="18" charset="0"/>
            </a:endParaRPr>
          </a:p>
          <a:p>
            <a:r>
              <a:rPr lang="en-GB" b="0" i="0" u="none" strike="noStrike" dirty="0">
                <a:solidFill>
                  <a:srgbClr val="1A1A1A"/>
                </a:solidFill>
                <a:effectLst/>
                <a:latin typeface="Times New Roman" panose="02020603050405020304" pitchFamily="18" charset="0"/>
              </a:rPr>
              <a:t>We ought to regard the present state of the universe as the effect of its antecedent state and as the cause of the state that is to follow. An intelligence knowing all the forces acting in nature at a given instant, as well as the momentary positions of all things in the universe, would be able to comprehend in one single formula the motions of the largest bodies as well as the lightest atoms in the world, provided that its intellect were sufficiently powerful to subject all data to analysis; to it nothing would be uncertain, the future as well as the past would be present to its eyes. The perfection that the human mind has been able to give to astronomy affords but a feeble outline of such an intelligence. (Laplace 1820)</a:t>
            </a:r>
            <a:endParaRPr lang="en-IS" dirty="0"/>
          </a:p>
        </p:txBody>
      </p:sp>
    </p:spTree>
    <p:extLst>
      <p:ext uri="{BB962C8B-B14F-4D97-AF65-F5344CB8AC3E}">
        <p14:creationId xmlns:p14="http://schemas.microsoft.com/office/powerpoint/2010/main" val="274358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12A5-4CC6-AEA5-E111-E8C8ED5E1B7E}"/>
              </a:ext>
            </a:extLst>
          </p:cNvPr>
          <p:cNvSpPr>
            <a:spLocks noGrp="1"/>
          </p:cNvSpPr>
          <p:nvPr>
            <p:ph type="title"/>
          </p:nvPr>
        </p:nvSpPr>
        <p:spPr/>
        <p:txBody>
          <a:bodyPr/>
          <a:lstStyle/>
          <a:p>
            <a:r>
              <a:rPr lang="en-GB" b="0" i="0" u="none" strike="noStrike" dirty="0">
                <a:solidFill>
                  <a:srgbClr val="330033"/>
                </a:solidFill>
                <a:effectLst/>
                <a:latin typeface="Times New Roman" panose="02020603050405020304" pitchFamily="18" charset="0"/>
                <a:cs typeface="Times New Roman" panose="02020603050405020304" pitchFamily="18" charset="0"/>
              </a:rPr>
              <a:t>Technological Determinism</a:t>
            </a:r>
            <a:endParaRPr lang="en-I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A6D908F-0255-3C5F-725C-DA6C60802A5C}"/>
              </a:ext>
            </a:extLst>
          </p:cNvPr>
          <p:cNvSpPr>
            <a:spLocks noGrp="1"/>
          </p:cNvSpPr>
          <p:nvPr>
            <p:ph idx="1"/>
          </p:nvPr>
        </p:nvSpPr>
        <p:spPr/>
        <p:txBody>
          <a:bodyPr>
            <a:normAutofit lnSpcReduction="10000"/>
          </a:bodyPr>
          <a:lstStyle/>
          <a:p>
            <a:r>
              <a:rPr lang="en-GB" dirty="0">
                <a:solidFill>
                  <a:srgbClr val="330033"/>
                </a:solidFill>
                <a:latin typeface="Times New Roman" panose="02020603050405020304" pitchFamily="18" charset="0"/>
                <a:cs typeface="Times New Roman" panose="02020603050405020304" pitchFamily="18" charset="0"/>
              </a:rPr>
              <a:t>T</a:t>
            </a:r>
            <a:r>
              <a:rPr lang="en-GB" b="0" i="0" u="none" strike="noStrike" dirty="0">
                <a:solidFill>
                  <a:srgbClr val="330033"/>
                </a:solidFill>
                <a:effectLst/>
                <a:latin typeface="Times New Roman" panose="02020603050405020304" pitchFamily="18" charset="0"/>
                <a:cs typeface="Times New Roman" panose="02020603050405020304" pitchFamily="18" charset="0"/>
              </a:rPr>
              <a:t>echnology shapes how we as individuals in a society think, feel, act, and how are society operates as we move from one technological age to another. (</a:t>
            </a:r>
            <a:r>
              <a:rPr lang="en-GB" dirty="0">
                <a:solidFill>
                  <a:srgbClr val="330033"/>
                </a:solidFill>
                <a:latin typeface="Times New Roman" panose="02020603050405020304" pitchFamily="18" charset="0"/>
                <a:cs typeface="Times New Roman" panose="02020603050405020304" pitchFamily="18" charset="0"/>
              </a:rPr>
              <a:t>Remember Kuhn’s view on science and the importance of the concept of paradigm.)</a:t>
            </a:r>
            <a:endParaRPr lang="en-IS" dirty="0">
              <a:latin typeface="Times New Roman" panose="02020603050405020304" pitchFamily="18" charset="0"/>
              <a:cs typeface="Times New Roman" panose="02020603050405020304" pitchFamily="18" charset="0"/>
            </a:endParaRPr>
          </a:p>
          <a:p>
            <a:pPr marL="0" indent="0">
              <a:buNone/>
            </a:pPr>
            <a:endParaRPr lang="en-GB" b="0" i="0" u="none" strike="noStrike" dirty="0">
              <a:solidFill>
                <a:srgbClr val="330033"/>
              </a:solidFill>
              <a:effectLst/>
              <a:latin typeface="Times New Roman" panose="02020603050405020304" pitchFamily="18" charset="0"/>
              <a:cs typeface="Times New Roman" panose="02020603050405020304" pitchFamily="18" charset="0"/>
            </a:endParaRPr>
          </a:p>
          <a:p>
            <a:r>
              <a:rPr lang="en-GB" dirty="0">
                <a:solidFill>
                  <a:srgbClr val="330033"/>
                </a:solidFill>
                <a:latin typeface="Times New Roman" panose="02020603050405020304" pitchFamily="18" charset="0"/>
                <a:cs typeface="Times New Roman" panose="02020603050405020304" pitchFamily="18" charset="0"/>
              </a:rPr>
              <a:t>Technology defines history.</a:t>
            </a:r>
          </a:p>
          <a:p>
            <a:endParaRPr lang="en-GB" b="0" i="0" u="none" strike="noStrike" dirty="0">
              <a:solidFill>
                <a:srgbClr val="330033"/>
              </a:solidFill>
              <a:effectLst/>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”The hand-mill gives you society with the feudal lord; the </a:t>
            </a:r>
            <a:r>
              <a:rPr lang="en-GB" dirty="0" err="1">
                <a:latin typeface="Times New Roman" panose="02020603050405020304" pitchFamily="18" charset="0"/>
                <a:cs typeface="Times New Roman" panose="02020603050405020304" pitchFamily="18" charset="0"/>
              </a:rPr>
              <a:t>steammill</a:t>
            </a:r>
            <a:r>
              <a:rPr lang="en-GB" dirty="0">
                <a:latin typeface="Times New Roman" panose="02020603050405020304" pitchFamily="18" charset="0"/>
                <a:cs typeface="Times New Roman" panose="02020603050405020304" pitchFamily="18" charset="0"/>
              </a:rPr>
              <a:t>, society with the industrial capitalist.” Marx, The Poverty of Philosophy</a:t>
            </a:r>
            <a:endParaRPr lang="en-GB" b="0" i="0" u="none" strike="noStrike" dirty="0">
              <a:solidFill>
                <a:srgbClr val="3300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8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0F75-1F56-13A9-3054-1D8BD3CDFBE0}"/>
              </a:ext>
            </a:extLst>
          </p:cNvPr>
          <p:cNvSpPr>
            <a:spLocks noGrp="1"/>
          </p:cNvSpPr>
          <p:nvPr>
            <p:ph type="title"/>
          </p:nvPr>
        </p:nvSpPr>
        <p:spPr/>
        <p:txBody>
          <a:bodyPr/>
          <a:lstStyle/>
          <a:p>
            <a:r>
              <a:rPr lang="en-IS" dirty="0"/>
              <a:t>Themes</a:t>
            </a:r>
          </a:p>
        </p:txBody>
      </p:sp>
      <p:sp>
        <p:nvSpPr>
          <p:cNvPr id="3" name="Content Placeholder 2">
            <a:extLst>
              <a:ext uri="{FF2B5EF4-FFF2-40B4-BE49-F238E27FC236}">
                <a16:creationId xmlns:a16="http://schemas.microsoft.com/office/drawing/2014/main" id="{CDD64388-94E2-98D7-F969-38D1A37243B8}"/>
              </a:ext>
            </a:extLst>
          </p:cNvPr>
          <p:cNvSpPr>
            <a:spLocks noGrp="1"/>
          </p:cNvSpPr>
          <p:nvPr>
            <p:ph idx="1"/>
          </p:nvPr>
        </p:nvSpPr>
        <p:spPr/>
        <p:txBody>
          <a:bodyPr/>
          <a:lstStyle/>
          <a:p>
            <a:r>
              <a:rPr lang="en-GB" dirty="0"/>
              <a:t>The Simultaneity of Invention (Tesla vs Edison)</a:t>
            </a:r>
          </a:p>
          <a:p>
            <a:r>
              <a:rPr lang="en-GB" dirty="0"/>
              <a:t>The Absence of Technological Leaps (uniformitarianism vs catastrophism)</a:t>
            </a:r>
          </a:p>
          <a:p>
            <a:r>
              <a:rPr lang="en-GB" dirty="0"/>
              <a:t>The Predictability of Technology</a:t>
            </a:r>
          </a:p>
          <a:p>
            <a:pPr lvl="1"/>
            <a:r>
              <a:rPr lang="en-GB" dirty="0"/>
              <a:t>”To make a steam engine, for example, requires not only some knowledge of the elastic properties of steam but the ability to cast iron cylinders of considerable dimensions with tolerable accuracy.” (</a:t>
            </a:r>
            <a:r>
              <a:rPr lang="en-GB" dirty="0" err="1"/>
              <a:t>Heilbroner</a:t>
            </a:r>
            <a:r>
              <a:rPr lang="en-GB" dirty="0"/>
              <a:t>, 339)</a:t>
            </a:r>
          </a:p>
          <a:p>
            <a:endParaRPr lang="en-GB" dirty="0"/>
          </a:p>
          <a:p>
            <a:r>
              <a:rPr lang="en-GB" dirty="0"/>
              <a:t>The invention and getting to the market.</a:t>
            </a:r>
          </a:p>
        </p:txBody>
      </p:sp>
    </p:spTree>
    <p:extLst>
      <p:ext uri="{BB962C8B-B14F-4D97-AF65-F5344CB8AC3E}">
        <p14:creationId xmlns:p14="http://schemas.microsoft.com/office/powerpoint/2010/main" val="162282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3D21CEC-D659-2E14-85A3-D6032B23093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Technological systems</a:t>
            </a:r>
          </a:p>
        </p:txBody>
      </p:sp>
      <p:sp>
        <p:nvSpPr>
          <p:cNvPr id="3" name="Content Placeholder 2">
            <a:extLst>
              <a:ext uri="{FF2B5EF4-FFF2-40B4-BE49-F238E27FC236}">
                <a16:creationId xmlns:a16="http://schemas.microsoft.com/office/drawing/2014/main" id="{B66E0656-D2FA-00D6-2C1F-ECF5DD355DB2}"/>
              </a:ext>
            </a:extLst>
          </p:cNvPr>
          <p:cNvSpPr>
            <a:spLocks noGrp="1"/>
          </p:cNvSpPr>
          <p:nvPr>
            <p:ph idx="1"/>
          </p:nvPr>
        </p:nvSpPr>
        <p:spPr>
          <a:xfrm>
            <a:off x="660042" y="806824"/>
            <a:ext cx="2919738" cy="1494117"/>
          </a:xfrm>
        </p:spPr>
        <p:txBody>
          <a:bodyPr vert="horz" lIns="91440" tIns="45720" rIns="91440" bIns="45720" rtlCol="0" anchor="b">
            <a:normAutofit/>
          </a:bodyPr>
          <a:lstStyle/>
          <a:p>
            <a:pPr marL="0" indent="0">
              <a:buNone/>
            </a:pPr>
            <a:r>
              <a:rPr lang="en-US" sz="2000" kern="1200">
                <a:solidFill>
                  <a:srgbClr val="FFFFFF"/>
                </a:solidFill>
                <a:latin typeface="+mn-lt"/>
                <a:ea typeface="+mn-ea"/>
                <a:cs typeface="+mn-cs"/>
              </a:rPr>
              <a:t>Electricity </a:t>
            </a:r>
          </a:p>
        </p:txBody>
      </p:sp>
      <p:pic>
        <p:nvPicPr>
          <p:cNvPr id="5" name="Picture 4" descr="A map of europe with red lines&#10;&#10;Description automatically generated">
            <a:extLst>
              <a:ext uri="{FF2B5EF4-FFF2-40B4-BE49-F238E27FC236}">
                <a16:creationId xmlns:a16="http://schemas.microsoft.com/office/drawing/2014/main" id="{8C26C27C-29E6-56F0-77D2-36E64873074A}"/>
              </a:ext>
            </a:extLst>
          </p:cNvPr>
          <p:cNvPicPr>
            <a:picLocks noChangeAspect="1"/>
          </p:cNvPicPr>
          <p:nvPr/>
        </p:nvPicPr>
        <p:blipFill>
          <a:blip r:embed="rId2"/>
          <a:stretch>
            <a:fillRect/>
          </a:stretch>
        </p:blipFill>
        <p:spPr>
          <a:xfrm>
            <a:off x="4502428" y="683216"/>
            <a:ext cx="7225748" cy="5491567"/>
          </a:xfrm>
          <a:prstGeom prst="rect">
            <a:avLst/>
          </a:prstGeom>
        </p:spPr>
      </p:pic>
    </p:spTree>
    <p:extLst>
      <p:ext uri="{BB962C8B-B14F-4D97-AF65-F5344CB8AC3E}">
        <p14:creationId xmlns:p14="http://schemas.microsoft.com/office/powerpoint/2010/main" val="364250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elephone with a cord&#10;&#10;Description automatically generated">
            <a:extLst>
              <a:ext uri="{FF2B5EF4-FFF2-40B4-BE49-F238E27FC236}">
                <a16:creationId xmlns:a16="http://schemas.microsoft.com/office/drawing/2014/main" id="{B418766D-D7A8-6B00-6B92-D3455AFA079B}"/>
              </a:ext>
            </a:extLst>
          </p:cNvPr>
          <p:cNvPicPr>
            <a:picLocks noGrp="1" noChangeAspect="1"/>
          </p:cNvPicPr>
          <p:nvPr>
            <p:ph idx="1"/>
          </p:nvPr>
        </p:nvPicPr>
        <p:blipFill>
          <a:blip r:embed="rId2"/>
          <a:srcRect t="11672" b="4065"/>
          <a:stretch/>
        </p:blipFill>
        <p:spPr>
          <a:xfrm>
            <a:off x="4038599" y="10"/>
            <a:ext cx="8160026" cy="6875809"/>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3D3D17-0802-C890-277E-90C1D5EDF774}"/>
              </a:ext>
            </a:extLst>
          </p:cNvPr>
          <p:cNvSpPr>
            <a:spLocks noGrp="1"/>
          </p:cNvSpPr>
          <p:nvPr>
            <p:ph type="title"/>
          </p:nvPr>
        </p:nvSpPr>
        <p:spPr>
          <a:xfrm>
            <a:off x="534473" y="2950387"/>
            <a:ext cx="3052293" cy="3531403"/>
          </a:xfrm>
        </p:spPr>
        <p:txBody>
          <a:bodyPr vert="horz" lIns="91440" tIns="45720" rIns="91440" bIns="45720" rtlCol="0" anchor="t">
            <a:normAutofit/>
          </a:bodyPr>
          <a:lstStyle/>
          <a:p>
            <a:r>
              <a:rPr lang="en-US" sz="4000" dirty="0">
                <a:solidFill>
                  <a:srgbClr val="FFFFFF"/>
                </a:solidFill>
              </a:rPr>
              <a:t>Phones</a:t>
            </a:r>
            <a:br>
              <a:rPr lang="en-US" sz="4000" dirty="0">
                <a:solidFill>
                  <a:srgbClr val="FFFFFF"/>
                </a:solidFill>
              </a:rPr>
            </a:br>
            <a:br>
              <a:rPr lang="en-US" sz="4000" dirty="0">
                <a:solidFill>
                  <a:srgbClr val="FFFFFF"/>
                </a:solidFill>
              </a:rPr>
            </a:br>
            <a:r>
              <a:rPr lang="en-GB" sz="1600" dirty="0">
                <a:solidFill>
                  <a:schemeClr val="bg1"/>
                </a:solidFill>
                <a:effectLst/>
                <a:latin typeface="Helvetica Neue" panose="02000503000000020004" pitchFamily="2" charset="0"/>
              </a:rPr>
              <a:t>In 1915, a three-minute daytime phone call from New York City to San Francisco cost 20 dollars</a:t>
            </a:r>
            <a:br>
              <a:rPr lang="en-GB" sz="1600" dirty="0">
                <a:effectLst/>
                <a:latin typeface="Helvetica Neue" panose="02000503000000020004" pitchFamily="2" charset="0"/>
              </a:rPr>
            </a:br>
            <a:endParaRPr lang="en-US" sz="4000" dirty="0">
              <a:solidFill>
                <a:srgbClr val="FFFFFF"/>
              </a:solidFill>
            </a:endParaRPr>
          </a:p>
        </p:txBody>
      </p:sp>
    </p:spTree>
    <p:extLst>
      <p:ext uri="{BB962C8B-B14F-4D97-AF65-F5344CB8AC3E}">
        <p14:creationId xmlns:p14="http://schemas.microsoft.com/office/powerpoint/2010/main" val="283722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03D3D17-0802-C890-277E-90C1D5EDF77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200" dirty="0">
                <a:solidFill>
                  <a:srgbClr val="FFFFFF"/>
                </a:solidFill>
              </a:rPr>
              <a:t>Qwerty</a:t>
            </a:r>
            <a:br>
              <a:rPr lang="en-US" sz="2200" dirty="0">
                <a:solidFill>
                  <a:srgbClr val="FFFFFF"/>
                </a:solidFill>
              </a:rPr>
            </a:b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The case of brilliant invention and race to market. </a:t>
            </a:r>
            <a:br>
              <a:rPr lang="en-US" sz="2200" kern="1200" dirty="0">
                <a:solidFill>
                  <a:srgbClr val="FFFFFF"/>
                </a:solidFill>
                <a:effectLst/>
                <a:latin typeface="+mj-lt"/>
                <a:ea typeface="+mj-ea"/>
                <a:cs typeface="+mj-cs"/>
              </a:rPr>
            </a:br>
            <a:endParaRPr lang="en-US" sz="2200" kern="1200" dirty="0">
              <a:solidFill>
                <a:srgbClr val="FFFFFF"/>
              </a:solidFill>
              <a:latin typeface="+mj-lt"/>
              <a:ea typeface="+mj-ea"/>
              <a:cs typeface="+mj-cs"/>
            </a:endParaRPr>
          </a:p>
        </p:txBody>
      </p:sp>
      <p:pic>
        <p:nvPicPr>
          <p:cNvPr id="7" name="Content Placeholder 6" descr="A black and gold typewriter&#10;&#10;Description automatically generated">
            <a:extLst>
              <a:ext uri="{FF2B5EF4-FFF2-40B4-BE49-F238E27FC236}">
                <a16:creationId xmlns:a16="http://schemas.microsoft.com/office/drawing/2014/main" id="{B14F5D16-A26C-013C-9B2E-A23A8A7BEE37}"/>
              </a:ext>
            </a:extLst>
          </p:cNvPr>
          <p:cNvPicPr>
            <a:picLocks noGrp="1" noChangeAspect="1"/>
          </p:cNvPicPr>
          <p:nvPr>
            <p:ph idx="1"/>
          </p:nvPr>
        </p:nvPicPr>
        <p:blipFill>
          <a:blip r:embed="rId2"/>
          <a:stretch>
            <a:fillRect/>
          </a:stretch>
        </p:blipFill>
        <p:spPr>
          <a:xfrm>
            <a:off x="4630838" y="467208"/>
            <a:ext cx="6968927" cy="5923584"/>
          </a:xfrm>
          <a:prstGeom prst="rect">
            <a:avLst/>
          </a:prstGeom>
        </p:spPr>
      </p:pic>
    </p:spTree>
    <p:extLst>
      <p:ext uri="{BB962C8B-B14F-4D97-AF65-F5344CB8AC3E}">
        <p14:creationId xmlns:p14="http://schemas.microsoft.com/office/powerpoint/2010/main" val="640109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14195</TotalTime>
  <Words>743</Words>
  <Application>Microsoft Macintosh PowerPoint</Application>
  <PresentationFormat>Widescreen</PresentationFormat>
  <Paragraphs>66</Paragraphs>
  <Slides>21</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Helvetica Neue</vt:lpstr>
      <vt:lpstr>Times New Roman</vt:lpstr>
      <vt:lpstr>Office Theme</vt:lpstr>
      <vt:lpstr>Technology and society</vt:lpstr>
      <vt:lpstr>Positivism – linear progress</vt:lpstr>
      <vt:lpstr>Marx</vt:lpstr>
      <vt:lpstr>Determinism</vt:lpstr>
      <vt:lpstr>Technological Determinism</vt:lpstr>
      <vt:lpstr>Themes</vt:lpstr>
      <vt:lpstr>Technological systems</vt:lpstr>
      <vt:lpstr>Phones  In 1915, a three-minute daytime phone call from New York City to San Francisco cost 20 dollars </vt:lpstr>
      <vt:lpstr>Qwerty  The case of brilliant invention and race to market.  </vt:lpstr>
      <vt:lpstr>Guthenberg press</vt:lpstr>
      <vt:lpstr>Impact on history</vt:lpstr>
      <vt:lpstr>PowerPoint Presentation</vt:lpstr>
      <vt:lpstr>PowerPoint Presentation</vt:lpstr>
      <vt:lpstr>PowerPoint Presentation</vt:lpstr>
      <vt:lpstr>PowerPoint Presentation</vt:lpstr>
      <vt:lpstr>PowerPoint Presentation</vt:lpstr>
      <vt:lpstr>PowerPoint Presentation</vt:lpstr>
      <vt:lpstr>Autonomy and surveillance</vt:lpstr>
      <vt:lpstr>Problems with AI</vt:lpstr>
      <vt:lpstr>Impact on people</vt:lpstr>
      <vt:lpstr>Social factors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and society</dc:title>
  <dc:creator>Huginn Freyr Þorsteinsson</dc:creator>
  <cp:lastModifiedBy>Huginn Freyr Þorsteinsson - HI</cp:lastModifiedBy>
  <cp:revision>4</cp:revision>
  <dcterms:created xsi:type="dcterms:W3CDTF">2024-10-07T21:06:58Z</dcterms:created>
  <dcterms:modified xsi:type="dcterms:W3CDTF">2025-10-14T08:36:57Z</dcterms:modified>
</cp:coreProperties>
</file>