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4"/>
  </p:sldMasterIdLst>
  <p:notesMasterIdLst>
    <p:notesMasterId r:id="rId18"/>
  </p:notesMasterIdLst>
  <p:sldIdLst>
    <p:sldId id="281" r:id="rId5"/>
    <p:sldId id="305" r:id="rId6"/>
    <p:sldId id="306" r:id="rId7"/>
    <p:sldId id="307" r:id="rId8"/>
    <p:sldId id="308" r:id="rId9"/>
    <p:sldId id="291" r:id="rId10"/>
    <p:sldId id="299" r:id="rId11"/>
    <p:sldId id="300" r:id="rId12"/>
    <p:sldId id="262" r:id="rId13"/>
    <p:sldId id="282" r:id="rId14"/>
    <p:sldId id="304" r:id="rId15"/>
    <p:sldId id="293" r:id="rId16"/>
    <p:sldId id="28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E5A630"/>
    <a:srgbClr val="4F5C64"/>
    <a:srgbClr val="1E23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2"/>
    <p:restoredTop sz="94752"/>
  </p:normalViewPr>
  <p:slideViewPr>
    <p:cSldViewPr snapToGrid="0">
      <p:cViewPr varScale="1">
        <p:scale>
          <a:sx n="116" d="100"/>
          <a:sy n="116"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huginn\Downloads\SOG0500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huginn\Downloads\SOG160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Jobs in the fishing industry in Iceland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IS"/>
        </a:p>
      </c:txPr>
    </c:title>
    <c:autoTitleDeleted val="0"/>
    <c:plotArea>
      <c:layout/>
      <c:lineChart>
        <c:grouping val="standard"/>
        <c:varyColors val="0"/>
        <c:ser>
          <c:idx val="0"/>
          <c:order val="0"/>
          <c:tx>
            <c:strRef>
              <c:f>'SOG05005'!$B$7</c:f>
              <c:strCache>
                <c:ptCount val="1"/>
                <c:pt idx="0">
                  <c:v>Fishing industry</c:v>
                </c:pt>
              </c:strCache>
            </c:strRef>
          </c:tx>
          <c:spPr>
            <a:ln w="28575" cap="rnd">
              <a:solidFill>
                <a:schemeClr val="accent1"/>
              </a:solidFill>
              <a:round/>
            </a:ln>
            <a:effectLst/>
          </c:spPr>
          <c:marker>
            <c:symbol val="none"/>
          </c:marker>
          <c:cat>
            <c:strRef>
              <c:f>'SOG05005'!$C$3:$AB$3</c:f>
              <c:strCache>
                <c:ptCount val="26"/>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strCache>
            </c:strRef>
          </c:cat>
          <c:val>
            <c:numRef>
              <c:f>'SOG05005'!$C$7:$AB$7</c:f>
              <c:numCache>
                <c:formatCode>0</c:formatCode>
                <c:ptCount val="26"/>
                <c:pt idx="0">
                  <c:v>14760</c:v>
                </c:pt>
                <c:pt idx="1">
                  <c:v>14848</c:v>
                </c:pt>
                <c:pt idx="2">
                  <c:v>16254</c:v>
                </c:pt>
                <c:pt idx="3">
                  <c:v>16444</c:v>
                </c:pt>
                <c:pt idx="4">
                  <c:v>16436</c:v>
                </c:pt>
                <c:pt idx="5">
                  <c:v>15827</c:v>
                </c:pt>
                <c:pt idx="6">
                  <c:v>14467</c:v>
                </c:pt>
                <c:pt idx="7">
                  <c:v>14151</c:v>
                </c:pt>
                <c:pt idx="8">
                  <c:v>13785</c:v>
                </c:pt>
                <c:pt idx="9">
                  <c:v>13106</c:v>
                </c:pt>
                <c:pt idx="10">
                  <c:v>12881</c:v>
                </c:pt>
                <c:pt idx="11">
                  <c:v>12088</c:v>
                </c:pt>
                <c:pt idx="12">
                  <c:v>11151</c:v>
                </c:pt>
                <c:pt idx="13">
                  <c:v>10460</c:v>
                </c:pt>
                <c:pt idx="14">
                  <c:v>10222</c:v>
                </c:pt>
                <c:pt idx="15">
                  <c:v>8981</c:v>
                </c:pt>
                <c:pt idx="16">
                  <c:v>7723</c:v>
                </c:pt>
                <c:pt idx="17">
                  <c:v>8459</c:v>
                </c:pt>
                <c:pt idx="18">
                  <c:v>8977</c:v>
                </c:pt>
                <c:pt idx="19">
                  <c:v>9798</c:v>
                </c:pt>
                <c:pt idx="20">
                  <c:v>10206</c:v>
                </c:pt>
                <c:pt idx="21">
                  <c:v>10121</c:v>
                </c:pt>
                <c:pt idx="22">
                  <c:v>9852</c:v>
                </c:pt>
                <c:pt idx="23">
                  <c:v>10145</c:v>
                </c:pt>
                <c:pt idx="24">
                  <c:v>8765</c:v>
                </c:pt>
                <c:pt idx="25">
                  <c:v>8869</c:v>
                </c:pt>
              </c:numCache>
            </c:numRef>
          </c:val>
          <c:smooth val="0"/>
          <c:extLst>
            <c:ext xmlns:c16="http://schemas.microsoft.com/office/drawing/2014/chart" uri="{C3380CC4-5D6E-409C-BE32-E72D297353CC}">
              <c16:uniqueId val="{00000000-FB8E-2C4B-9C13-60B0B4A68E82}"/>
            </c:ext>
          </c:extLst>
        </c:ser>
        <c:dLbls>
          <c:showLegendKey val="0"/>
          <c:showVal val="0"/>
          <c:showCatName val="0"/>
          <c:showSerName val="0"/>
          <c:showPercent val="0"/>
          <c:showBubbleSize val="0"/>
        </c:dLbls>
        <c:smooth val="0"/>
        <c:axId val="864892303"/>
        <c:axId val="864893983"/>
      </c:lineChart>
      <c:dateAx>
        <c:axId val="864892303"/>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S"/>
          </a:p>
        </c:txPr>
        <c:crossAx val="864893983"/>
        <c:crosses val="autoZero"/>
        <c:auto val="0"/>
        <c:lblOffset val="100"/>
        <c:baseTimeUnit val="days"/>
      </c:dateAx>
      <c:valAx>
        <c:axId val="8648939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S"/>
          </a:p>
        </c:txPr>
        <c:crossAx val="8648923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I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Total catch - Iceland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IS"/>
        </a:p>
      </c:txPr>
    </c:title>
    <c:autoTitleDeleted val="0"/>
    <c:plotArea>
      <c:layout/>
      <c:lineChart>
        <c:grouping val="standard"/>
        <c:varyColors val="0"/>
        <c:ser>
          <c:idx val="0"/>
          <c:order val="0"/>
          <c:tx>
            <c:strRef>
              <c:f>'SOG16001'!$A$4:$B$4</c:f>
              <c:strCache>
                <c:ptCount val="2"/>
                <c:pt idx="0">
                  <c:v>Tonn</c:v>
                </c:pt>
                <c:pt idx="1">
                  <c:v>Samtals heildarafli</c:v>
                </c:pt>
              </c:strCache>
            </c:strRef>
          </c:tx>
          <c:spPr>
            <a:ln w="28575" cap="rnd">
              <a:solidFill>
                <a:schemeClr val="accent1"/>
              </a:solidFill>
              <a:round/>
            </a:ln>
            <a:effectLst/>
          </c:spPr>
          <c:marker>
            <c:symbol val="none"/>
          </c:marker>
          <c:cat>
            <c:strRef>
              <c:f>'SOG16001'!$C$3:$DQ$3</c:f>
              <c:strCache>
                <c:ptCount val="119"/>
                <c:pt idx="0">
                  <c:v>1898</c:v>
                </c:pt>
                <c:pt idx="1">
                  <c:v>1899</c:v>
                </c:pt>
                <c:pt idx="2">
                  <c:v>1900</c:v>
                </c:pt>
                <c:pt idx="3">
                  <c:v>1901</c:v>
                </c:pt>
                <c:pt idx="4">
                  <c:v>1902</c:v>
                </c:pt>
                <c:pt idx="5">
                  <c:v>1903</c:v>
                </c:pt>
                <c:pt idx="6">
                  <c:v>1904</c:v>
                </c:pt>
                <c:pt idx="7">
                  <c:v>1905</c:v>
                </c:pt>
                <c:pt idx="8">
                  <c:v>1906</c:v>
                </c:pt>
                <c:pt idx="9">
                  <c:v>1907</c:v>
                </c:pt>
                <c:pt idx="10">
                  <c:v>1908</c:v>
                </c:pt>
                <c:pt idx="11">
                  <c:v>1909</c:v>
                </c:pt>
                <c:pt idx="12">
                  <c:v>1910</c:v>
                </c:pt>
                <c:pt idx="13">
                  <c:v>1911</c:v>
                </c:pt>
                <c:pt idx="14">
                  <c:v>1912</c:v>
                </c:pt>
                <c:pt idx="15">
                  <c:v>1913</c:v>
                </c:pt>
                <c:pt idx="16">
                  <c:v>1914</c:v>
                </c:pt>
                <c:pt idx="17">
                  <c:v>1915</c:v>
                </c:pt>
                <c:pt idx="18">
                  <c:v>1916</c:v>
                </c:pt>
                <c:pt idx="19">
                  <c:v>1917</c:v>
                </c:pt>
                <c:pt idx="20">
                  <c:v>1918</c:v>
                </c:pt>
                <c:pt idx="21">
                  <c:v>1919</c:v>
                </c:pt>
                <c:pt idx="22">
                  <c:v>1920</c:v>
                </c:pt>
                <c:pt idx="23">
                  <c:v>1921</c:v>
                </c:pt>
                <c:pt idx="24">
                  <c:v>1922</c:v>
                </c:pt>
                <c:pt idx="25">
                  <c:v>1923</c:v>
                </c:pt>
                <c:pt idx="26">
                  <c:v>1924</c:v>
                </c:pt>
                <c:pt idx="27">
                  <c:v>1925</c:v>
                </c:pt>
                <c:pt idx="28">
                  <c:v>1926</c:v>
                </c:pt>
                <c:pt idx="29">
                  <c:v>1927</c:v>
                </c:pt>
                <c:pt idx="30">
                  <c:v>1928</c:v>
                </c:pt>
                <c:pt idx="31">
                  <c:v>1929</c:v>
                </c:pt>
                <c:pt idx="32">
                  <c:v>1930</c:v>
                </c:pt>
                <c:pt idx="33">
                  <c:v>1931</c:v>
                </c:pt>
                <c:pt idx="34">
                  <c:v>1932</c:v>
                </c:pt>
                <c:pt idx="35">
                  <c:v>1933</c:v>
                </c:pt>
                <c:pt idx="36">
                  <c:v>1934</c:v>
                </c:pt>
                <c:pt idx="37">
                  <c:v>1935</c:v>
                </c:pt>
                <c:pt idx="38">
                  <c:v>1936</c:v>
                </c:pt>
                <c:pt idx="39">
                  <c:v>1937</c:v>
                </c:pt>
                <c:pt idx="40">
                  <c:v>1938</c:v>
                </c:pt>
                <c:pt idx="41">
                  <c:v>1939</c:v>
                </c:pt>
                <c:pt idx="42">
                  <c:v>1940</c:v>
                </c:pt>
                <c:pt idx="43">
                  <c:v>1941</c:v>
                </c:pt>
                <c:pt idx="44">
                  <c:v>1942</c:v>
                </c:pt>
                <c:pt idx="45">
                  <c:v>1943</c:v>
                </c:pt>
                <c:pt idx="46">
                  <c:v>1944</c:v>
                </c:pt>
                <c:pt idx="47">
                  <c:v>1945</c:v>
                </c:pt>
                <c:pt idx="48">
                  <c:v>1946</c:v>
                </c:pt>
                <c:pt idx="49">
                  <c:v>1947</c:v>
                </c:pt>
                <c:pt idx="50">
                  <c:v>1948</c:v>
                </c:pt>
                <c:pt idx="51">
                  <c:v>1949</c:v>
                </c:pt>
                <c:pt idx="52">
                  <c:v>1950</c:v>
                </c:pt>
                <c:pt idx="53">
                  <c:v>1951</c:v>
                </c:pt>
                <c:pt idx="54">
                  <c:v>1952</c:v>
                </c:pt>
                <c:pt idx="55">
                  <c:v>1953</c:v>
                </c:pt>
                <c:pt idx="56">
                  <c:v>1954</c:v>
                </c:pt>
                <c:pt idx="57">
                  <c:v>1955</c:v>
                </c:pt>
                <c:pt idx="58">
                  <c:v>1956</c:v>
                </c:pt>
                <c:pt idx="59">
                  <c:v>1957</c:v>
                </c:pt>
                <c:pt idx="60">
                  <c:v>1958</c:v>
                </c:pt>
                <c:pt idx="61">
                  <c:v>1959</c:v>
                </c:pt>
                <c:pt idx="62">
                  <c:v>1960</c:v>
                </c:pt>
                <c:pt idx="63">
                  <c:v>1961</c:v>
                </c:pt>
                <c:pt idx="64">
                  <c:v>1962</c:v>
                </c:pt>
                <c:pt idx="65">
                  <c:v>1963</c:v>
                </c:pt>
                <c:pt idx="66">
                  <c:v>1964</c:v>
                </c:pt>
                <c:pt idx="67">
                  <c:v>1965</c:v>
                </c:pt>
                <c:pt idx="68">
                  <c:v>1966</c:v>
                </c:pt>
                <c:pt idx="69">
                  <c:v>1967</c:v>
                </c:pt>
                <c:pt idx="70">
                  <c:v>1968</c:v>
                </c:pt>
                <c:pt idx="71">
                  <c:v>1969</c:v>
                </c:pt>
                <c:pt idx="72">
                  <c:v>1970</c:v>
                </c:pt>
                <c:pt idx="73">
                  <c:v>1971</c:v>
                </c:pt>
                <c:pt idx="74">
                  <c:v>1972</c:v>
                </c:pt>
                <c:pt idx="75">
                  <c:v>1973</c:v>
                </c:pt>
                <c:pt idx="76">
                  <c:v>1974</c:v>
                </c:pt>
                <c:pt idx="77">
                  <c:v>1975</c:v>
                </c:pt>
                <c:pt idx="78">
                  <c:v>1976</c:v>
                </c:pt>
                <c:pt idx="79">
                  <c:v>1977</c:v>
                </c:pt>
                <c:pt idx="80">
                  <c:v>1978</c:v>
                </c:pt>
                <c:pt idx="81">
                  <c:v>1979</c:v>
                </c:pt>
                <c:pt idx="82">
                  <c:v>1980</c:v>
                </c:pt>
                <c:pt idx="83">
                  <c:v>1981</c:v>
                </c:pt>
                <c:pt idx="84">
                  <c:v>1982</c:v>
                </c:pt>
                <c:pt idx="85">
                  <c:v>1983</c:v>
                </c:pt>
                <c:pt idx="86">
                  <c:v>1984</c:v>
                </c:pt>
                <c:pt idx="87">
                  <c:v>1985</c:v>
                </c:pt>
                <c:pt idx="88">
                  <c:v>1986</c:v>
                </c:pt>
                <c:pt idx="89">
                  <c:v>1987</c:v>
                </c:pt>
                <c:pt idx="90">
                  <c:v>1988</c:v>
                </c:pt>
                <c:pt idx="91">
                  <c:v>1989</c:v>
                </c:pt>
                <c:pt idx="92">
                  <c:v>1990</c:v>
                </c:pt>
                <c:pt idx="93">
                  <c:v>1991</c:v>
                </c:pt>
                <c:pt idx="94">
                  <c:v>1992</c:v>
                </c:pt>
                <c:pt idx="95">
                  <c:v>1993</c:v>
                </c:pt>
                <c:pt idx="96">
                  <c:v>1994</c:v>
                </c:pt>
                <c:pt idx="97">
                  <c:v>1995</c:v>
                </c:pt>
                <c:pt idx="98">
                  <c:v>1996</c:v>
                </c:pt>
                <c:pt idx="99">
                  <c:v>1997</c:v>
                </c:pt>
                <c:pt idx="100">
                  <c:v>1998</c:v>
                </c:pt>
                <c:pt idx="101">
                  <c:v>1999</c:v>
                </c:pt>
                <c:pt idx="102">
                  <c:v>2000</c:v>
                </c:pt>
                <c:pt idx="103">
                  <c:v>2001</c:v>
                </c:pt>
                <c:pt idx="104">
                  <c:v>2002</c:v>
                </c:pt>
                <c:pt idx="105">
                  <c:v>2003</c:v>
                </c:pt>
                <c:pt idx="106">
                  <c:v>2004</c:v>
                </c:pt>
                <c:pt idx="107">
                  <c:v>2005</c:v>
                </c:pt>
                <c:pt idx="108">
                  <c:v>2006</c:v>
                </c:pt>
                <c:pt idx="109">
                  <c:v>2007</c:v>
                </c:pt>
                <c:pt idx="110">
                  <c:v>2008</c:v>
                </c:pt>
                <c:pt idx="111">
                  <c:v>2009</c:v>
                </c:pt>
                <c:pt idx="112">
                  <c:v>2010</c:v>
                </c:pt>
                <c:pt idx="113">
                  <c:v>2011</c:v>
                </c:pt>
                <c:pt idx="114">
                  <c:v>2012</c:v>
                </c:pt>
                <c:pt idx="115">
                  <c:v>2013</c:v>
                </c:pt>
                <c:pt idx="116">
                  <c:v>2014</c:v>
                </c:pt>
                <c:pt idx="117">
                  <c:v>2015</c:v>
                </c:pt>
                <c:pt idx="118">
                  <c:v>2016</c:v>
                </c:pt>
              </c:strCache>
            </c:strRef>
          </c:cat>
          <c:val>
            <c:numRef>
              <c:f>'SOG16001'!$C$4:$DQ$4</c:f>
              <c:numCache>
                <c:formatCode>0</c:formatCode>
                <c:ptCount val="119"/>
                <c:pt idx="0">
                  <c:v>67157</c:v>
                </c:pt>
                <c:pt idx="1">
                  <c:v>56877</c:v>
                </c:pt>
                <c:pt idx="2">
                  <c:v>67461</c:v>
                </c:pt>
                <c:pt idx="3">
                  <c:v>78718</c:v>
                </c:pt>
                <c:pt idx="4">
                  <c:v>85509</c:v>
                </c:pt>
                <c:pt idx="5">
                  <c:v>61599</c:v>
                </c:pt>
                <c:pt idx="6">
                  <c:v>57263</c:v>
                </c:pt>
                <c:pt idx="7">
                  <c:v>64995</c:v>
                </c:pt>
                <c:pt idx="8">
                  <c:v>68020</c:v>
                </c:pt>
                <c:pt idx="9">
                  <c:v>76092</c:v>
                </c:pt>
                <c:pt idx="10">
                  <c:v>81728</c:v>
                </c:pt>
                <c:pt idx="11">
                  <c:v>78112</c:v>
                </c:pt>
                <c:pt idx="12">
                  <c:v>90821</c:v>
                </c:pt>
                <c:pt idx="13">
                  <c:v>96802</c:v>
                </c:pt>
                <c:pt idx="14">
                  <c:v>102728</c:v>
                </c:pt>
                <c:pt idx="15">
                  <c:v>93032</c:v>
                </c:pt>
                <c:pt idx="16">
                  <c:v>93747</c:v>
                </c:pt>
                <c:pt idx="17">
                  <c:v>110403</c:v>
                </c:pt>
                <c:pt idx="18">
                  <c:v>129103</c:v>
                </c:pt>
                <c:pt idx="19">
                  <c:v>103919</c:v>
                </c:pt>
                <c:pt idx="20">
                  <c:v>98009</c:v>
                </c:pt>
                <c:pt idx="21">
                  <c:v>127704</c:v>
                </c:pt>
                <c:pt idx="22">
                  <c:v>137711</c:v>
                </c:pt>
                <c:pt idx="23">
                  <c:v>138893</c:v>
                </c:pt>
                <c:pt idx="24">
                  <c:v>182815</c:v>
                </c:pt>
                <c:pt idx="25">
                  <c:v>183545</c:v>
                </c:pt>
                <c:pt idx="26">
                  <c:v>254732</c:v>
                </c:pt>
                <c:pt idx="27">
                  <c:v>270424</c:v>
                </c:pt>
                <c:pt idx="28">
                  <c:v>191738</c:v>
                </c:pt>
                <c:pt idx="29">
                  <c:v>290056</c:v>
                </c:pt>
                <c:pt idx="30">
                  <c:v>324309</c:v>
                </c:pt>
                <c:pt idx="31">
                  <c:v>334947</c:v>
                </c:pt>
                <c:pt idx="32">
                  <c:v>407080</c:v>
                </c:pt>
                <c:pt idx="33">
                  <c:v>356861</c:v>
                </c:pt>
                <c:pt idx="34">
                  <c:v>327590</c:v>
                </c:pt>
                <c:pt idx="35">
                  <c:v>374016</c:v>
                </c:pt>
                <c:pt idx="36">
                  <c:v>358695</c:v>
                </c:pt>
                <c:pt idx="37">
                  <c:v>304521</c:v>
                </c:pt>
                <c:pt idx="38">
                  <c:v>292746</c:v>
                </c:pt>
                <c:pt idx="39">
                  <c:v>356765</c:v>
                </c:pt>
                <c:pt idx="40">
                  <c:v>327460</c:v>
                </c:pt>
                <c:pt idx="41">
                  <c:v>298629</c:v>
                </c:pt>
                <c:pt idx="42">
                  <c:v>400370</c:v>
                </c:pt>
                <c:pt idx="43">
                  <c:v>305411</c:v>
                </c:pt>
                <c:pt idx="44">
                  <c:v>412008</c:v>
                </c:pt>
                <c:pt idx="45">
                  <c:v>462796</c:v>
                </c:pt>
                <c:pt idx="46">
                  <c:v>545893</c:v>
                </c:pt>
                <c:pt idx="47">
                  <c:v>366201</c:v>
                </c:pt>
                <c:pt idx="48">
                  <c:v>412650</c:v>
                </c:pt>
                <c:pt idx="49">
                  <c:v>506413</c:v>
                </c:pt>
                <c:pt idx="50">
                  <c:v>515877</c:v>
                </c:pt>
                <c:pt idx="51">
                  <c:v>436459</c:v>
                </c:pt>
                <c:pt idx="52">
                  <c:v>386443</c:v>
                </c:pt>
                <c:pt idx="53">
                  <c:v>440088</c:v>
                </c:pt>
                <c:pt idx="54">
                  <c:v>437299</c:v>
                </c:pt>
                <c:pt idx="55">
                  <c:v>458054</c:v>
                </c:pt>
                <c:pt idx="56">
                  <c:v>479671</c:v>
                </c:pt>
                <c:pt idx="57">
                  <c:v>517543</c:v>
                </c:pt>
                <c:pt idx="58">
                  <c:v>547996</c:v>
                </c:pt>
                <c:pt idx="59">
                  <c:v>516852</c:v>
                </c:pt>
                <c:pt idx="60">
                  <c:v>604937</c:v>
                </c:pt>
                <c:pt idx="61">
                  <c:v>654845</c:v>
                </c:pt>
                <c:pt idx="62">
                  <c:v>610057</c:v>
                </c:pt>
                <c:pt idx="63">
                  <c:v>716137</c:v>
                </c:pt>
                <c:pt idx="64">
                  <c:v>835036</c:v>
                </c:pt>
                <c:pt idx="65">
                  <c:v>778583</c:v>
                </c:pt>
                <c:pt idx="66">
                  <c:v>976461</c:v>
                </c:pt>
                <c:pt idx="67">
                  <c:v>1200070</c:v>
                </c:pt>
                <c:pt idx="68">
                  <c:v>1243908</c:v>
                </c:pt>
                <c:pt idx="69">
                  <c:v>900858</c:v>
                </c:pt>
                <c:pt idx="70">
                  <c:v>605466</c:v>
                </c:pt>
                <c:pt idx="71">
                  <c:v>688834</c:v>
                </c:pt>
                <c:pt idx="72">
                  <c:v>734437</c:v>
                </c:pt>
                <c:pt idx="73">
                  <c:v>684339</c:v>
                </c:pt>
                <c:pt idx="74">
                  <c:v>725909</c:v>
                </c:pt>
                <c:pt idx="75">
                  <c:v>908051</c:v>
                </c:pt>
                <c:pt idx="76">
                  <c:v>944373</c:v>
                </c:pt>
                <c:pt idx="77">
                  <c:v>994274</c:v>
                </c:pt>
                <c:pt idx="78">
                  <c:v>985662</c:v>
                </c:pt>
                <c:pt idx="79">
                  <c:v>1370757</c:v>
                </c:pt>
                <c:pt idx="80">
                  <c:v>1551341</c:v>
                </c:pt>
                <c:pt idx="81">
                  <c:v>1644184</c:v>
                </c:pt>
                <c:pt idx="82">
                  <c:v>1507962</c:v>
                </c:pt>
                <c:pt idx="83">
                  <c:v>1434647</c:v>
                </c:pt>
                <c:pt idx="84">
                  <c:v>782447</c:v>
                </c:pt>
                <c:pt idx="85">
                  <c:v>832534</c:v>
                </c:pt>
                <c:pt idx="86">
                  <c:v>1525502</c:v>
                </c:pt>
                <c:pt idx="87">
                  <c:v>1666086</c:v>
                </c:pt>
                <c:pt idx="88">
                  <c:v>1648193</c:v>
                </c:pt>
                <c:pt idx="89">
                  <c:v>1625022</c:v>
                </c:pt>
                <c:pt idx="90">
                  <c:v>1752257</c:v>
                </c:pt>
                <c:pt idx="91">
                  <c:v>1488847</c:v>
                </c:pt>
                <c:pt idx="92">
                  <c:v>1502449</c:v>
                </c:pt>
                <c:pt idx="93">
                  <c:v>1043886</c:v>
                </c:pt>
                <c:pt idx="94">
                  <c:v>1558412</c:v>
                </c:pt>
                <c:pt idx="95">
                  <c:v>1699067</c:v>
                </c:pt>
                <c:pt idx="96">
                  <c:v>1510509</c:v>
                </c:pt>
                <c:pt idx="97">
                  <c:v>1562703</c:v>
                </c:pt>
                <c:pt idx="98">
                  <c:v>2004016</c:v>
                </c:pt>
                <c:pt idx="99">
                  <c:v>2168985</c:v>
                </c:pt>
                <c:pt idx="100">
                  <c:v>1660771</c:v>
                </c:pt>
                <c:pt idx="101">
                  <c:v>1718136</c:v>
                </c:pt>
                <c:pt idx="102">
                  <c:v>1889928</c:v>
                </c:pt>
                <c:pt idx="103">
                  <c:v>1941768</c:v>
                </c:pt>
                <c:pt idx="104">
                  <c:v>2133327</c:v>
                </c:pt>
                <c:pt idx="105">
                  <c:v>1979545</c:v>
                </c:pt>
                <c:pt idx="106">
                  <c:v>1727786</c:v>
                </c:pt>
                <c:pt idx="107">
                  <c:v>1668928</c:v>
                </c:pt>
                <c:pt idx="108">
                  <c:v>1322917</c:v>
                </c:pt>
                <c:pt idx="109">
                  <c:v>1395713</c:v>
                </c:pt>
                <c:pt idx="110">
                  <c:v>1283075</c:v>
                </c:pt>
                <c:pt idx="111">
                  <c:v>1129618</c:v>
                </c:pt>
                <c:pt idx="112">
                  <c:v>1063467</c:v>
                </c:pt>
                <c:pt idx="113">
                  <c:v>1148865</c:v>
                </c:pt>
                <c:pt idx="114">
                  <c:v>1448548</c:v>
                </c:pt>
                <c:pt idx="115">
                  <c:v>1362791</c:v>
                </c:pt>
                <c:pt idx="116">
                  <c:v>1076870</c:v>
                </c:pt>
                <c:pt idx="117">
                  <c:v>1319397</c:v>
                </c:pt>
                <c:pt idx="118">
                  <c:v>1067355</c:v>
                </c:pt>
              </c:numCache>
            </c:numRef>
          </c:val>
          <c:smooth val="0"/>
          <c:extLst>
            <c:ext xmlns:c16="http://schemas.microsoft.com/office/drawing/2014/chart" uri="{C3380CC4-5D6E-409C-BE32-E72D297353CC}">
              <c16:uniqueId val="{00000000-A1D3-4EBF-B447-333CE26C6419}"/>
            </c:ext>
          </c:extLst>
        </c:ser>
        <c:dLbls>
          <c:showLegendKey val="0"/>
          <c:showVal val="0"/>
          <c:showCatName val="0"/>
          <c:showSerName val="0"/>
          <c:showPercent val="0"/>
          <c:showBubbleSize val="0"/>
        </c:dLbls>
        <c:smooth val="0"/>
        <c:axId val="869461567"/>
        <c:axId val="869463247"/>
      </c:lineChart>
      <c:catAx>
        <c:axId val="869461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S"/>
          </a:p>
        </c:txPr>
        <c:crossAx val="869463247"/>
        <c:crosses val="autoZero"/>
        <c:auto val="1"/>
        <c:lblAlgn val="ctr"/>
        <c:lblOffset val="100"/>
        <c:noMultiLvlLbl val="0"/>
      </c:catAx>
      <c:valAx>
        <c:axId val="8694632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S"/>
          </a:p>
        </c:txPr>
        <c:crossAx val="8694615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I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D1FAD-7FFF-45A3-9858-1223605EAE8D}" type="datetimeFigureOut">
              <a:rPr lang="is-IS" smtClean="0"/>
              <a:t>11.10.2025</a:t>
            </a:fld>
            <a:endParaRPr lang="is-IS"/>
          </a:p>
        </p:txBody>
      </p:sp>
      <p:sp>
        <p:nvSpPr>
          <p:cNvPr id="4" name="Skyggnumyndastaðgengill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9E442-1026-4C6C-B63A-06F4C860701A}" type="slidenum">
              <a:rPr lang="is-IS" smtClean="0"/>
              <a:t>‹#›</a:t>
            </a:fld>
            <a:endParaRPr lang="is-IS"/>
          </a:p>
        </p:txBody>
      </p:sp>
    </p:spTree>
    <p:extLst>
      <p:ext uri="{BB962C8B-B14F-4D97-AF65-F5344CB8AC3E}">
        <p14:creationId xmlns:p14="http://schemas.microsoft.com/office/powerpoint/2010/main" val="128962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79E442-1026-4C6C-B63A-06F4C860701A}" type="slidenum">
              <a:rPr lang="is-IS" smtClean="0"/>
              <a:t>1</a:t>
            </a:fld>
            <a:endParaRPr lang="is-IS"/>
          </a:p>
        </p:txBody>
      </p:sp>
    </p:spTree>
    <p:extLst>
      <p:ext uri="{BB962C8B-B14F-4D97-AF65-F5344CB8AC3E}">
        <p14:creationId xmlns:p14="http://schemas.microsoft.com/office/powerpoint/2010/main" val="388224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8279E442-1026-4C6C-B63A-06F4C860701A}" type="slidenum">
              <a:rPr lang="is-IS" smtClean="0"/>
              <a:t>6</a:t>
            </a:fld>
            <a:endParaRPr lang="is-IS"/>
          </a:p>
        </p:txBody>
      </p:sp>
    </p:spTree>
    <p:extLst>
      <p:ext uri="{BB962C8B-B14F-4D97-AF65-F5344CB8AC3E}">
        <p14:creationId xmlns:p14="http://schemas.microsoft.com/office/powerpoint/2010/main" val="1003646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8279E442-1026-4C6C-B63A-06F4C860701A}" type="slidenum">
              <a:rPr lang="is-IS" smtClean="0"/>
              <a:t>9</a:t>
            </a:fld>
            <a:endParaRPr lang="is-IS"/>
          </a:p>
        </p:txBody>
      </p:sp>
    </p:spTree>
    <p:extLst>
      <p:ext uri="{BB962C8B-B14F-4D97-AF65-F5344CB8AC3E}">
        <p14:creationId xmlns:p14="http://schemas.microsoft.com/office/powerpoint/2010/main" val="3156359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5"/>
          </p:nvPr>
        </p:nvSpPr>
        <p:spPr/>
        <p:txBody>
          <a:bodyPr/>
          <a:lstStyle/>
          <a:p>
            <a:fld id="{8279E442-1026-4C6C-B63A-06F4C860701A}" type="slidenum">
              <a:rPr lang="is-IS" smtClean="0"/>
              <a:t>10</a:t>
            </a:fld>
            <a:endParaRPr lang="is-IS"/>
          </a:p>
        </p:txBody>
      </p:sp>
    </p:spTree>
    <p:extLst>
      <p:ext uri="{BB962C8B-B14F-4D97-AF65-F5344CB8AC3E}">
        <p14:creationId xmlns:p14="http://schemas.microsoft.com/office/powerpoint/2010/main" val="173887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ilskyggna">
    <p:spTree>
      <p:nvGrpSpPr>
        <p:cNvPr id="1" name=""/>
        <p:cNvGrpSpPr/>
        <p:nvPr/>
      </p:nvGrpSpPr>
      <p:grpSpPr>
        <a:xfrm>
          <a:off x="0" y="0"/>
          <a:ext cx="0" cy="0"/>
          <a:chOff x="0" y="0"/>
          <a:chExt cx="0" cy="0"/>
        </a:xfrm>
      </p:grpSpPr>
      <p:sp>
        <p:nvSpPr>
          <p:cNvPr id="7" name="Rectangle 6"/>
          <p:cNvSpPr/>
          <p:nvPr/>
        </p:nvSpPr>
        <p:spPr>
          <a:xfrm>
            <a:off x="0" y="0"/>
            <a:ext cx="9355015"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sp>
        <p:nvSpPr>
          <p:cNvPr id="8" name="Rectangle 7"/>
          <p:cNvSpPr/>
          <p:nvPr/>
        </p:nvSpPr>
        <p:spPr>
          <a:xfrm>
            <a:off x="9141619" y="0"/>
            <a:ext cx="3053962" cy="6857999"/>
          </a:xfrm>
          <a:prstGeom prst="rect">
            <a:avLst/>
          </a:prstGeom>
          <a:solidFill>
            <a:schemeClr val="accent1">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chemeClr val="bg2"/>
                </a:solidFill>
              </a:defRPr>
            </a:lvl1pPr>
          </a:lstStyle>
          <a:p>
            <a:r>
              <a:rPr lang="is-IS"/>
              <a:t>Smelltu til að breyta stíl aðaltitils</a:t>
            </a:r>
            <a:endParaRPr lang="en-US"/>
          </a:p>
        </p:txBody>
      </p:sp>
      <p:sp>
        <p:nvSpPr>
          <p:cNvPr id="3" name="Subtitle 2"/>
          <p:cNvSpPr>
            <a:spLocks noGrp="1"/>
          </p:cNvSpPr>
          <p:nvPr>
            <p:ph type="subTitle" idx="1"/>
          </p:nvPr>
        </p:nvSpPr>
        <p:spPr>
          <a:xfrm>
            <a:off x="1100015" y="4670246"/>
            <a:ext cx="7285033" cy="914400"/>
          </a:xfrm>
        </p:spPr>
        <p:txBody>
          <a:bodyPr anchor="t">
            <a:normAutofit/>
          </a:bodyPr>
          <a:lstStyle>
            <a:lvl1pPr marL="0" indent="0" algn="l">
              <a:buNone/>
              <a:defRPr sz="2200" cap="none" spc="0" baseline="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s-IS"/>
              <a:t>Smelltu til að breyta stíl aðalundirtitla</a:t>
            </a:r>
            <a:endParaRPr lang="en-US"/>
          </a:p>
        </p:txBody>
      </p:sp>
      <p:sp>
        <p:nvSpPr>
          <p:cNvPr id="4" name="Date Placeholder 3"/>
          <p:cNvSpPr>
            <a:spLocks noGrp="1"/>
          </p:cNvSpPr>
          <p:nvPr>
            <p:ph type="dt" sz="half" idx="10"/>
          </p:nvPr>
        </p:nvSpPr>
        <p:spPr>
          <a:xfrm>
            <a:off x="6683889" y="6190425"/>
            <a:ext cx="1701159" cy="365125"/>
          </a:xfrm>
        </p:spPr>
        <p:txBody>
          <a:bodyPr/>
          <a:lstStyle>
            <a:lvl1pPr>
              <a:defRPr>
                <a:solidFill>
                  <a:schemeClr val="bg2"/>
                </a:solidFill>
              </a:defRPr>
            </a:lvl1pPr>
          </a:lstStyle>
          <a:p>
            <a:endParaRPr lang="en-US"/>
          </a:p>
        </p:txBody>
      </p:sp>
      <p:sp>
        <p:nvSpPr>
          <p:cNvPr id="5" name="Footer Placeholder 4"/>
          <p:cNvSpPr>
            <a:spLocks noGrp="1"/>
          </p:cNvSpPr>
          <p:nvPr>
            <p:ph type="ftr" sz="quarter" idx="11"/>
          </p:nvPr>
        </p:nvSpPr>
        <p:spPr>
          <a:xfrm>
            <a:off x="1069848" y="6190426"/>
            <a:ext cx="5477609" cy="365125"/>
          </a:xfr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11122152" y="6190424"/>
            <a:ext cx="931196" cy="365125"/>
          </a:xfrm>
        </p:spPr>
        <p:txBody>
          <a:bodyPr/>
          <a:lstStyle>
            <a:lvl1pPr>
              <a:defRPr>
                <a:solidFill>
                  <a:schemeClr val="tx2"/>
                </a:solidFill>
              </a:defRPr>
            </a:lvl1pPr>
          </a:lstStyle>
          <a:p>
            <a:fld id="{4FAB73BC-B049-4115-A692-8D63A059BF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yndaglæra - 4 myndir">
    <p:spTree>
      <p:nvGrpSpPr>
        <p:cNvPr id="1" name=""/>
        <p:cNvGrpSpPr/>
        <p:nvPr/>
      </p:nvGrpSpPr>
      <p:grpSpPr>
        <a:xfrm>
          <a:off x="0" y="0"/>
          <a:ext cx="0" cy="0"/>
          <a:chOff x="0" y="0"/>
          <a:chExt cx="0" cy="0"/>
        </a:xfrm>
      </p:grpSpPr>
      <p:sp>
        <p:nvSpPr>
          <p:cNvPr id="37" name="Picture Placeholder 2">
            <a:extLst>
              <a:ext uri="{FF2B5EF4-FFF2-40B4-BE49-F238E27FC236}">
                <a16:creationId xmlns:a16="http://schemas.microsoft.com/office/drawing/2014/main" id="{2F6951F7-5941-4DA6-B924-5012968CEEF8}"/>
              </a:ext>
            </a:extLst>
          </p:cNvPr>
          <p:cNvSpPr>
            <a:spLocks noGrp="1" noChangeAspect="1"/>
          </p:cNvSpPr>
          <p:nvPr>
            <p:ph type="pic" idx="10"/>
          </p:nvPr>
        </p:nvSpPr>
        <p:spPr>
          <a:xfrm>
            <a:off x="9094723" y="1111342"/>
            <a:ext cx="2808000" cy="2808000"/>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en-US"/>
          </a:p>
        </p:txBody>
      </p:sp>
      <p:sp>
        <p:nvSpPr>
          <p:cNvPr id="38" name="Picture Placeholder 2">
            <a:extLst>
              <a:ext uri="{FF2B5EF4-FFF2-40B4-BE49-F238E27FC236}">
                <a16:creationId xmlns:a16="http://schemas.microsoft.com/office/drawing/2014/main" id="{4324D40A-3A8B-40A4-B059-E0329D69A62B}"/>
              </a:ext>
            </a:extLst>
          </p:cNvPr>
          <p:cNvSpPr>
            <a:spLocks noGrp="1" noChangeAspect="1"/>
          </p:cNvSpPr>
          <p:nvPr>
            <p:ph type="pic" idx="11"/>
          </p:nvPr>
        </p:nvSpPr>
        <p:spPr>
          <a:xfrm>
            <a:off x="310633" y="1111342"/>
            <a:ext cx="2808000" cy="2808000"/>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en-US"/>
          </a:p>
        </p:txBody>
      </p:sp>
      <p:sp>
        <p:nvSpPr>
          <p:cNvPr id="39" name="Picture Placeholder 2">
            <a:extLst>
              <a:ext uri="{FF2B5EF4-FFF2-40B4-BE49-F238E27FC236}">
                <a16:creationId xmlns:a16="http://schemas.microsoft.com/office/drawing/2014/main" id="{A65EA6D7-F5A7-4F6C-9762-B72A52673B98}"/>
              </a:ext>
            </a:extLst>
          </p:cNvPr>
          <p:cNvSpPr>
            <a:spLocks noGrp="1" noChangeAspect="1"/>
          </p:cNvSpPr>
          <p:nvPr>
            <p:ph type="pic" idx="12"/>
          </p:nvPr>
        </p:nvSpPr>
        <p:spPr>
          <a:xfrm>
            <a:off x="3238663" y="1111342"/>
            <a:ext cx="2808000" cy="2808000"/>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en-US"/>
          </a:p>
        </p:txBody>
      </p:sp>
      <p:sp>
        <p:nvSpPr>
          <p:cNvPr id="11" name="Picture Placeholder 2">
            <a:extLst>
              <a:ext uri="{FF2B5EF4-FFF2-40B4-BE49-F238E27FC236}">
                <a16:creationId xmlns:a16="http://schemas.microsoft.com/office/drawing/2014/main" id="{757C2779-7648-4E15-963A-0EA76AFF180D}"/>
              </a:ext>
            </a:extLst>
          </p:cNvPr>
          <p:cNvSpPr>
            <a:spLocks noGrp="1" noChangeAspect="1"/>
          </p:cNvSpPr>
          <p:nvPr>
            <p:ph type="pic" idx="13"/>
          </p:nvPr>
        </p:nvSpPr>
        <p:spPr>
          <a:xfrm>
            <a:off x="6166693" y="1111342"/>
            <a:ext cx="2808000" cy="2808000"/>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en-US"/>
          </a:p>
        </p:txBody>
      </p:sp>
      <p:sp>
        <p:nvSpPr>
          <p:cNvPr id="18" name="Rectangle 6">
            <a:extLst>
              <a:ext uri="{FF2B5EF4-FFF2-40B4-BE49-F238E27FC236}">
                <a16:creationId xmlns:a16="http://schemas.microsoft.com/office/drawing/2014/main" id="{9A10BC0A-780E-4D8D-ABC1-3D92ECA43F0E}"/>
              </a:ext>
            </a:extLst>
          </p:cNvPr>
          <p:cNvSpPr/>
          <p:nvPr userDrawn="1"/>
        </p:nvSpPr>
        <p:spPr>
          <a:xfrm>
            <a:off x="0" y="4572000"/>
            <a:ext cx="12203999"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S"/>
          </a:p>
        </p:txBody>
      </p:sp>
      <p:sp>
        <p:nvSpPr>
          <p:cNvPr id="19" name="Title Placeholder 1">
            <a:extLst>
              <a:ext uri="{FF2B5EF4-FFF2-40B4-BE49-F238E27FC236}">
                <a16:creationId xmlns:a16="http://schemas.microsoft.com/office/drawing/2014/main" id="{457EC877-4A18-4931-89B2-721F54E5EF87}"/>
              </a:ext>
            </a:extLst>
          </p:cNvPr>
          <p:cNvSpPr>
            <a:spLocks noGrp="1"/>
          </p:cNvSpPr>
          <p:nvPr>
            <p:ph type="title"/>
          </p:nvPr>
        </p:nvSpPr>
        <p:spPr>
          <a:xfrm>
            <a:off x="1920996" y="4935134"/>
            <a:ext cx="3876356" cy="1756150"/>
          </a:xfrm>
          <a:prstGeom prst="rect">
            <a:avLst/>
          </a:prstGeom>
        </p:spPr>
        <p:txBody>
          <a:bodyPr vert="horz" lIns="91440" tIns="45720" rIns="91440" bIns="45720" rtlCol="0" anchor="b" anchorCtr="0">
            <a:normAutofit/>
          </a:bodyPr>
          <a:lstStyle>
            <a:lvl1pPr algn="r">
              <a:defRPr sz="3200"/>
            </a:lvl1pPr>
          </a:lstStyle>
          <a:p>
            <a:r>
              <a:rPr lang="is-IS"/>
              <a:t>Smelltu til að breyta stíl aðaltitils</a:t>
            </a:r>
            <a:endParaRPr lang="en-US"/>
          </a:p>
        </p:txBody>
      </p:sp>
      <p:sp>
        <p:nvSpPr>
          <p:cNvPr id="20" name="Text Placeholder 3">
            <a:extLst>
              <a:ext uri="{FF2B5EF4-FFF2-40B4-BE49-F238E27FC236}">
                <a16:creationId xmlns:a16="http://schemas.microsoft.com/office/drawing/2014/main" id="{54DCE1E9-33E3-4306-BF30-5032186B8D67}"/>
              </a:ext>
            </a:extLst>
          </p:cNvPr>
          <p:cNvSpPr>
            <a:spLocks noGrp="1"/>
          </p:cNvSpPr>
          <p:nvPr>
            <p:ph type="body" sz="half" idx="2" hasCustomPrompt="1"/>
          </p:nvPr>
        </p:nvSpPr>
        <p:spPr>
          <a:xfrm>
            <a:off x="6020480" y="4935133"/>
            <a:ext cx="5882243" cy="1756149"/>
          </a:xfrm>
        </p:spPr>
        <p:txBody>
          <a:bodyPr anchor="ctr" anchorCtr="0">
            <a:normAutofit/>
          </a:bodyPr>
          <a:lstStyle>
            <a:lvl1pPr marL="285750" indent="-285750">
              <a:lnSpc>
                <a:spcPct val="100000"/>
              </a:lnSpc>
              <a:buFont typeface="Wingdings" panose="05000000000000000000" pitchFamily="2" charset="2"/>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Breyta stílum aðaltexta</a:t>
            </a:r>
          </a:p>
        </p:txBody>
      </p:sp>
      <p:sp>
        <p:nvSpPr>
          <p:cNvPr id="21" name="Rectangle 6">
            <a:extLst>
              <a:ext uri="{FF2B5EF4-FFF2-40B4-BE49-F238E27FC236}">
                <a16:creationId xmlns:a16="http://schemas.microsoft.com/office/drawing/2014/main" id="{542CE272-59C7-48D8-BA67-5CD75CB95F52}"/>
              </a:ext>
            </a:extLst>
          </p:cNvPr>
          <p:cNvSpPr/>
          <p:nvPr userDrawn="1"/>
        </p:nvSpPr>
        <p:spPr>
          <a:xfrm rot="16200000">
            <a:off x="5927400" y="-1508181"/>
            <a:ext cx="349200" cy="12204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S"/>
          </a:p>
        </p:txBody>
      </p:sp>
      <p:pic>
        <p:nvPicPr>
          <p:cNvPr id="12" name="Mynd 11" descr="Mynd sem inniheldur t�ki&#10;&#10;Lýsing sjálfkrafa búin til">
            <a:extLst>
              <a:ext uri="{FF2B5EF4-FFF2-40B4-BE49-F238E27FC236}">
                <a16:creationId xmlns:a16="http://schemas.microsoft.com/office/drawing/2014/main" id="{7B78A516-6BDC-42C0-B083-E3433BE32C0C}"/>
              </a:ext>
            </a:extLst>
          </p:cNvPr>
          <p:cNvPicPr>
            <a:picLocks noChangeAspect="1"/>
          </p:cNvPicPr>
          <p:nvPr userDrawn="1"/>
        </p:nvPicPr>
        <p:blipFill rotWithShape="1">
          <a:blip r:embed="rId2"/>
          <a:srcRect l="20056" t="10235" r="20069" b="10262"/>
          <a:stretch/>
        </p:blipFill>
        <p:spPr>
          <a:xfrm>
            <a:off x="289277" y="5188001"/>
            <a:ext cx="1255633" cy="1250412"/>
          </a:xfrm>
          <a:prstGeom prst="rect">
            <a:avLst/>
          </a:prstGeom>
        </p:spPr>
      </p:pic>
    </p:spTree>
    <p:extLst>
      <p:ext uri="{BB962C8B-B14F-4D97-AF65-F5344CB8AC3E}">
        <p14:creationId xmlns:p14="http://schemas.microsoft.com/office/powerpoint/2010/main" val="4094156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BCA0327D-3105-47AC-8A9B-C7E7FA98CA38}"/>
              </a:ext>
            </a:extLst>
          </p:cNvPr>
          <p:cNvSpPr/>
          <p:nvPr userDrawn="1"/>
        </p:nvSpPr>
        <p:spPr>
          <a:xfrm>
            <a:off x="-1" y="0"/>
            <a:ext cx="421711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s-IS"/>
          </a:p>
        </p:txBody>
      </p:sp>
      <p:sp>
        <p:nvSpPr>
          <p:cNvPr id="2" name="Title 1"/>
          <p:cNvSpPr>
            <a:spLocks noGrp="1"/>
          </p:cNvSpPr>
          <p:nvPr>
            <p:ph type="title"/>
          </p:nvPr>
        </p:nvSpPr>
        <p:spPr>
          <a:xfrm>
            <a:off x="224610" y="1335634"/>
            <a:ext cx="3683203" cy="2377440"/>
          </a:xfrm>
        </p:spPr>
        <p:txBody>
          <a:bodyPr anchor="b">
            <a:normAutofit/>
          </a:bodyPr>
          <a:lstStyle>
            <a:lvl1pPr>
              <a:defRPr sz="3200" b="1"/>
            </a:lvl1pPr>
          </a:lstStyle>
          <a:p>
            <a:r>
              <a:rPr lang="is-IS"/>
              <a:t>Smelltu til að breyta stíl aðaltitils</a:t>
            </a:r>
            <a:endParaRPr lang="en-US"/>
          </a:p>
        </p:txBody>
      </p:sp>
      <p:sp>
        <p:nvSpPr>
          <p:cNvPr id="4" name="Text Placeholder 3"/>
          <p:cNvSpPr>
            <a:spLocks noGrp="1"/>
          </p:cNvSpPr>
          <p:nvPr>
            <p:ph type="body" sz="half" idx="2"/>
          </p:nvPr>
        </p:nvSpPr>
        <p:spPr>
          <a:xfrm>
            <a:off x="224611" y="3775795"/>
            <a:ext cx="3683202" cy="2322576"/>
          </a:xfrm>
        </p:spPr>
        <p:txBody>
          <a:bodyPr anchor="t">
            <a:normAutofit/>
          </a:bodyPr>
          <a:lstStyle>
            <a:lvl1pPr marL="285750" indent="-285750">
              <a:lnSpc>
                <a:spcPct val="100000"/>
              </a:lnSpc>
              <a:buFont typeface="Wingdings" panose="05000000000000000000" pitchFamily="2" charset="2"/>
              <a:buChar char="§"/>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Breyta stílum aðaltexta</a:t>
            </a:r>
          </a:p>
        </p:txBody>
      </p:sp>
      <p:sp>
        <p:nvSpPr>
          <p:cNvPr id="5" name="Rétthyrningur 4">
            <a:extLst>
              <a:ext uri="{FF2B5EF4-FFF2-40B4-BE49-F238E27FC236}">
                <a16:creationId xmlns:a16="http://schemas.microsoft.com/office/drawing/2014/main" id="{B8863E1B-1D88-49D1-B93D-DF3B3DD522CF}"/>
              </a:ext>
            </a:extLst>
          </p:cNvPr>
          <p:cNvSpPr/>
          <p:nvPr userDrawn="1"/>
        </p:nvSpPr>
        <p:spPr>
          <a:xfrm>
            <a:off x="10413243" y="0"/>
            <a:ext cx="177875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8" name="Date Placeholder 7"/>
          <p:cNvSpPr>
            <a:spLocks noGrp="1"/>
          </p:cNvSpPr>
          <p:nvPr>
            <p:ph type="dt" sz="half" idx="10"/>
          </p:nvPr>
        </p:nvSpPr>
        <p:spPr>
          <a:xfrm>
            <a:off x="9078741" y="6279219"/>
            <a:ext cx="1628996" cy="365125"/>
          </a:xfrm>
        </p:spPr>
        <p:txBody>
          <a:bodyPr/>
          <a:lstStyle>
            <a:lvl1pPr>
              <a:defRPr>
                <a:solidFill>
                  <a:schemeClr val="tx1"/>
                </a:solidFill>
              </a:defRPr>
            </a:lvl1pPr>
          </a:lstStyle>
          <a:p>
            <a:endParaRPr lang="en-US"/>
          </a:p>
        </p:txBody>
      </p:sp>
      <p:sp>
        <p:nvSpPr>
          <p:cNvPr id="9" name="Footer Placeholder 8"/>
          <p:cNvSpPr>
            <a:spLocks noGrp="1"/>
          </p:cNvSpPr>
          <p:nvPr>
            <p:ph type="ftr" sz="quarter" idx="11"/>
          </p:nvPr>
        </p:nvSpPr>
        <p:spPr>
          <a:xfrm>
            <a:off x="4546242" y="6275766"/>
            <a:ext cx="4184309" cy="365125"/>
          </a:xfrm>
        </p:spPr>
        <p:txBody>
          <a:bodyPr/>
          <a:lstStyle/>
          <a:p>
            <a:endParaRPr lang="en-US"/>
          </a:p>
        </p:txBody>
      </p:sp>
      <p:sp>
        <p:nvSpPr>
          <p:cNvPr id="3" name="Picture Placeholder 2"/>
          <p:cNvSpPr>
            <a:spLocks noGrp="1" noChangeAspect="1"/>
          </p:cNvSpPr>
          <p:nvPr>
            <p:ph type="pic" idx="1"/>
          </p:nvPr>
        </p:nvSpPr>
        <p:spPr>
          <a:xfrm>
            <a:off x="4546242" y="767419"/>
            <a:ext cx="7485337"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en-US"/>
          </a:p>
        </p:txBody>
      </p:sp>
      <p:sp>
        <p:nvSpPr>
          <p:cNvPr id="10" name="Slide Number Placeholder 9"/>
          <p:cNvSpPr>
            <a:spLocks noGrp="1"/>
          </p:cNvSpPr>
          <p:nvPr>
            <p:ph type="sldNum" sz="quarter" idx="12"/>
          </p:nvPr>
        </p:nvSpPr>
        <p:spPr>
          <a:xfrm>
            <a:off x="11100383" y="6279220"/>
            <a:ext cx="931196" cy="365125"/>
          </a:xfrm>
        </p:spPr>
        <p:txBody>
          <a:bodyPr/>
          <a:lstStyle>
            <a:lvl1pPr>
              <a:defRPr>
                <a:solidFill>
                  <a:schemeClr val="tx1"/>
                </a:solidFill>
              </a:defRPr>
            </a:lvl1pPr>
          </a:lstStyle>
          <a:p>
            <a:fld id="{4FAB73BC-B049-4115-A692-8D63A059BFB8}" type="slidenum">
              <a:rPr lang="en-US" smtClean="0"/>
              <a:pPr/>
              <a:t>‹#›</a:t>
            </a:fld>
            <a:endParaRPr lang="en-US"/>
          </a:p>
        </p:txBody>
      </p:sp>
      <p:sp>
        <p:nvSpPr>
          <p:cNvPr id="13" name="Rectangle 6">
            <a:extLst>
              <a:ext uri="{FF2B5EF4-FFF2-40B4-BE49-F238E27FC236}">
                <a16:creationId xmlns:a16="http://schemas.microsoft.com/office/drawing/2014/main" id="{340D73E2-4675-4C91-8055-A728C0375884}"/>
              </a:ext>
            </a:extLst>
          </p:cNvPr>
          <p:cNvSpPr/>
          <p:nvPr userDrawn="1"/>
        </p:nvSpPr>
        <p:spPr>
          <a:xfrm>
            <a:off x="4046518" y="0"/>
            <a:ext cx="348183" cy="686188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S"/>
          </a:p>
        </p:txBody>
      </p:sp>
      <p:pic>
        <p:nvPicPr>
          <p:cNvPr id="12" name="Mynd 11" descr="Mynd sem inniheldur t�ki&#10;&#10;Lýsing sjálfkrafa búin til">
            <a:extLst>
              <a:ext uri="{FF2B5EF4-FFF2-40B4-BE49-F238E27FC236}">
                <a16:creationId xmlns:a16="http://schemas.microsoft.com/office/drawing/2014/main" id="{03990D7D-8230-4F82-809E-58195182175F}"/>
              </a:ext>
            </a:extLst>
          </p:cNvPr>
          <p:cNvPicPr>
            <a:picLocks noChangeAspect="1"/>
          </p:cNvPicPr>
          <p:nvPr userDrawn="1"/>
        </p:nvPicPr>
        <p:blipFill rotWithShape="1">
          <a:blip r:embed="rId2"/>
          <a:srcRect l="20056" t="10235" r="20069" b="10262"/>
          <a:stretch/>
        </p:blipFill>
        <p:spPr>
          <a:xfrm>
            <a:off x="1591387" y="194968"/>
            <a:ext cx="949648" cy="94569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Aut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547695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Smelltu til að breyta stíl aðaltitils</a:t>
            </a:r>
            <a:endParaRPr lang="en-US"/>
          </a:p>
        </p:txBody>
      </p:sp>
      <p:sp>
        <p:nvSpPr>
          <p:cNvPr id="3" name="Vertical Text Placeholder 2"/>
          <p:cNvSpPr>
            <a:spLocks noGrp="1"/>
          </p:cNvSpPr>
          <p:nvPr>
            <p:ph type="body" orient="vert" idx="1"/>
          </p:nvPr>
        </p:nvSpPr>
        <p:spPr/>
        <p:txBody>
          <a:bodyPr vert="eaVert" anchor="t"/>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s-IS"/>
              <a:t>Smelltu til að breyta stíl aðaltitils</a:t>
            </a:r>
            <a:endParaRPr lang="en-US"/>
          </a:p>
        </p:txBody>
      </p:sp>
      <p:sp>
        <p:nvSpPr>
          <p:cNvPr id="3" name="Vertical Text Placeholder 2"/>
          <p:cNvSpPr>
            <a:spLocks noGrp="1"/>
          </p:cNvSpPr>
          <p:nvPr>
            <p:ph type="body" orient="vert" idx="1"/>
          </p:nvPr>
        </p:nvSpPr>
        <p:spPr>
          <a:xfrm>
            <a:off x="3867912" y="868680"/>
            <a:ext cx="6511210" cy="5120640"/>
          </a:xfrm>
        </p:spPr>
        <p:txBody>
          <a:bodyPr vert="eaVert" anchor="t"/>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Smelltu til að breyta stíl aðaltitils</a:t>
            </a:r>
            <a:endParaRPr lang="en-US"/>
          </a:p>
        </p:txBody>
      </p:sp>
      <p:sp>
        <p:nvSpPr>
          <p:cNvPr id="3" name="Content Placeholder 2"/>
          <p:cNvSpPr>
            <a:spLocks noGrp="1"/>
          </p:cNvSpPr>
          <p:nvPr>
            <p:ph idx="1"/>
          </p:nvPr>
        </p:nvSpPr>
        <p:spPr/>
        <p:txBody>
          <a:body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85AEE736-5FAB-4CFC-93D1-FBE5F2244106}"/>
              </a:ext>
            </a:extLst>
          </p:cNvPr>
          <p:cNvSpPr/>
          <p:nvPr userDrawn="1"/>
        </p:nvSpPr>
        <p:spPr>
          <a:xfrm>
            <a:off x="-1" y="0"/>
            <a:ext cx="43594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473294" y="868680"/>
            <a:ext cx="6504189"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endParaRPr lang="en-US"/>
          </a:p>
        </p:txBody>
      </p:sp>
      <p:sp>
        <p:nvSpPr>
          <p:cNvPr id="8" name="Date Placeholder 7"/>
          <p:cNvSpPr>
            <a:spLocks noGrp="1"/>
          </p:cNvSpPr>
          <p:nvPr>
            <p:ph type="dt" sz="half" idx="10"/>
          </p:nvPr>
        </p:nvSpPr>
        <p:spPr>
          <a:xfrm>
            <a:off x="9348487" y="6287509"/>
            <a:ext cx="1628996" cy="365125"/>
          </a:xfrm>
        </p:spPr>
        <p:txBody>
          <a:bodyPr/>
          <a:lstStyle/>
          <a:p>
            <a:endParaRPr lang="en-US"/>
          </a:p>
        </p:txBody>
      </p:sp>
      <p:sp>
        <p:nvSpPr>
          <p:cNvPr id="9" name="Footer Placeholder 8"/>
          <p:cNvSpPr>
            <a:spLocks noGrp="1"/>
          </p:cNvSpPr>
          <p:nvPr>
            <p:ph type="ftr" sz="quarter" idx="11"/>
          </p:nvPr>
        </p:nvSpPr>
        <p:spPr>
          <a:xfrm>
            <a:off x="4473294" y="6287510"/>
            <a:ext cx="4652758" cy="365125"/>
          </a:xfrm>
        </p:spPr>
        <p:txBody>
          <a:bodyPr/>
          <a:lstStyle/>
          <a:p>
            <a:endParaRPr lang="en-US"/>
          </a:p>
        </p:txBody>
      </p:sp>
      <p:sp>
        <p:nvSpPr>
          <p:cNvPr id="10" name="Slide Number Placeholder 9"/>
          <p:cNvSpPr>
            <a:spLocks noGrp="1"/>
          </p:cNvSpPr>
          <p:nvPr>
            <p:ph type="sldNum" sz="quarter" idx="12"/>
          </p:nvPr>
        </p:nvSpPr>
        <p:spPr>
          <a:xfrm>
            <a:off x="11265932" y="6287511"/>
            <a:ext cx="853149" cy="365125"/>
          </a:xfrm>
        </p:spPr>
        <p:txBody>
          <a:bodyPr/>
          <a:lstStyle/>
          <a:p>
            <a:fld id="{4FAB73BC-B049-4115-A692-8D63A059BFB8}" type="slidenum">
              <a:rPr lang="en-US" dirty="0"/>
              <a:pPr/>
              <a:t>‹#›</a:t>
            </a:fld>
            <a:endParaRPr lang="en-US"/>
          </a:p>
        </p:txBody>
      </p:sp>
      <p:sp>
        <p:nvSpPr>
          <p:cNvPr id="2" name="Title 1"/>
          <p:cNvSpPr>
            <a:spLocks noGrp="1"/>
          </p:cNvSpPr>
          <p:nvPr>
            <p:ph type="title"/>
          </p:nvPr>
        </p:nvSpPr>
        <p:spPr>
          <a:xfrm>
            <a:off x="256032" y="868680"/>
            <a:ext cx="3813692" cy="2651760"/>
          </a:xfrm>
        </p:spPr>
        <p:txBody>
          <a:bodyPr anchor="b">
            <a:normAutofit/>
          </a:bodyPr>
          <a:lstStyle>
            <a:lvl1pPr>
              <a:defRPr sz="3200" b="1" baseline="0"/>
            </a:lvl1pPr>
          </a:lstStyle>
          <a:p>
            <a:r>
              <a:rPr lang="is-IS"/>
              <a:t>Smelltu til að breyta stíl aðaltitils</a:t>
            </a:r>
            <a:endParaRPr lang="en-US"/>
          </a:p>
        </p:txBody>
      </p:sp>
      <p:sp>
        <p:nvSpPr>
          <p:cNvPr id="4" name="Text Placeholder 3"/>
          <p:cNvSpPr>
            <a:spLocks noGrp="1"/>
          </p:cNvSpPr>
          <p:nvPr>
            <p:ph type="body" sz="half" idx="2"/>
          </p:nvPr>
        </p:nvSpPr>
        <p:spPr>
          <a:xfrm>
            <a:off x="256032" y="3565008"/>
            <a:ext cx="3813692" cy="2424311"/>
          </a:xfrm>
        </p:spPr>
        <p:txBody>
          <a:bodyPr anchor="t">
            <a:normAutofit/>
          </a:bodyPr>
          <a:lstStyle>
            <a:lvl1pPr marL="285750" indent="-285750">
              <a:lnSpc>
                <a:spcPct val="100000"/>
              </a:lnSpc>
              <a:buFont typeface="Wingdings" panose="05000000000000000000" pitchFamily="2" charset="2"/>
              <a:buChar char="§"/>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Breyta stílum aðaltexta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le 1"/>
          <p:cNvSpPr>
            <a:spLocks noGrp="1"/>
          </p:cNvSpPr>
          <p:nvPr>
            <p:ph type="title"/>
          </p:nvPr>
        </p:nvSpPr>
        <p:spPr>
          <a:xfrm>
            <a:off x="3677190" y="1302823"/>
            <a:ext cx="7315200" cy="3255264"/>
          </a:xfrm>
        </p:spPr>
        <p:txBody>
          <a:bodyPr anchor="b">
            <a:normAutofit/>
          </a:bodyPr>
          <a:lstStyle>
            <a:lvl1pPr>
              <a:defRPr sz="5900" b="0" spc="-100" baseline="0">
                <a:solidFill>
                  <a:schemeClr val="tx1"/>
                </a:solidFill>
              </a:defRPr>
            </a:lvl1pPr>
          </a:lstStyle>
          <a:p>
            <a:r>
              <a:rPr lang="is-IS"/>
              <a:t>Smelltu til að breyta stíl aðaltitils</a:t>
            </a:r>
            <a:endParaRPr lang="en-US"/>
          </a:p>
        </p:txBody>
      </p:sp>
      <p:sp>
        <p:nvSpPr>
          <p:cNvPr id="3" name="Text Placeholder 2"/>
          <p:cNvSpPr>
            <a:spLocks noGrp="1"/>
          </p:cNvSpPr>
          <p:nvPr>
            <p:ph type="body" idx="1"/>
          </p:nvPr>
        </p:nvSpPr>
        <p:spPr>
          <a:xfrm>
            <a:off x="3677190" y="4676959"/>
            <a:ext cx="7315200" cy="914400"/>
          </a:xfrm>
        </p:spPr>
        <p:txBody>
          <a:bodyPr anchor="t">
            <a:normAutofit/>
          </a:bodyPr>
          <a:lstStyle>
            <a:lvl1pPr marL="0" indent="0">
              <a:buNone/>
              <a:defRPr sz="2200" cap="none" spc="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a:t>Breyta stílum aðaltexta</a:t>
            </a:r>
          </a:p>
        </p:txBody>
      </p:sp>
      <p:sp>
        <p:nvSpPr>
          <p:cNvPr id="4" name="Date Placeholder 3"/>
          <p:cNvSpPr>
            <a:spLocks noGrp="1"/>
          </p:cNvSpPr>
          <p:nvPr>
            <p:ph type="dt" sz="half" idx="10"/>
          </p:nvPr>
        </p:nvSpPr>
        <p:spPr>
          <a:xfrm>
            <a:off x="9363394" y="6291654"/>
            <a:ext cx="1628996" cy="365125"/>
          </a:xfr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Rétthyrningur 6">
            <a:extLst>
              <a:ext uri="{FF2B5EF4-FFF2-40B4-BE49-F238E27FC236}">
                <a16:creationId xmlns:a16="http://schemas.microsoft.com/office/drawing/2014/main" id="{A2928CED-1B67-4A1C-B8F2-7B0C87F3DF35}"/>
              </a:ext>
            </a:extLst>
          </p:cNvPr>
          <p:cNvSpPr/>
          <p:nvPr userDrawn="1"/>
        </p:nvSpPr>
        <p:spPr>
          <a:xfrm>
            <a:off x="0" y="0"/>
            <a:ext cx="35885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0" name="Rétthyrningur 9">
            <a:extLst>
              <a:ext uri="{FF2B5EF4-FFF2-40B4-BE49-F238E27FC236}">
                <a16:creationId xmlns:a16="http://schemas.microsoft.com/office/drawing/2014/main" id="{F6C76DFB-3D69-4CCA-A383-EF88C920646B}"/>
              </a:ext>
            </a:extLst>
          </p:cNvPr>
          <p:cNvSpPr/>
          <p:nvPr userDrawn="1"/>
        </p:nvSpPr>
        <p:spPr>
          <a:xfrm>
            <a:off x="11201400" y="0"/>
            <a:ext cx="990600" cy="61601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6" name="Slide Number Placeholder 5"/>
          <p:cNvSpPr>
            <a:spLocks noGrp="1"/>
          </p:cNvSpPr>
          <p:nvPr>
            <p:ph type="sldNum" sz="quarter" idx="12"/>
          </p:nvPr>
        </p:nvSpPr>
        <p:spPr>
          <a:xfrm>
            <a:off x="11261558" y="6287511"/>
            <a:ext cx="857523" cy="365125"/>
          </a:xfrm>
        </p:spPr>
        <p:txBody>
          <a:bodyPr/>
          <a:lstStyle/>
          <a:p>
            <a:fld id="{4FAB73BC-B049-4115-A692-8D63A059BFB8}" type="slidenum">
              <a:rPr lang="en-US" dirty="0"/>
              <a:pPr/>
              <a:t>‹#›</a:t>
            </a:fld>
            <a:endParaRPr lang="en-US"/>
          </a:p>
        </p:txBody>
      </p:sp>
      <p:pic>
        <p:nvPicPr>
          <p:cNvPr id="11" name="Mynd 10" descr="Mynd sem inniheldur t�ki&#10;&#10;Lýsing sjálfkrafa búin til">
            <a:extLst>
              <a:ext uri="{FF2B5EF4-FFF2-40B4-BE49-F238E27FC236}">
                <a16:creationId xmlns:a16="http://schemas.microsoft.com/office/drawing/2014/main" id="{91C928E1-0AA6-4DB7-AB84-F2B44AC67812}"/>
              </a:ext>
            </a:extLst>
          </p:cNvPr>
          <p:cNvPicPr>
            <a:picLocks noChangeAspect="1"/>
          </p:cNvPicPr>
          <p:nvPr userDrawn="1"/>
        </p:nvPicPr>
        <p:blipFill rotWithShape="1">
          <a:blip r:embed="rId2"/>
          <a:srcRect l="20056" t="10235" r="20069" b="10262"/>
          <a:stretch/>
        </p:blipFill>
        <p:spPr>
          <a:xfrm>
            <a:off x="666692" y="1957208"/>
            <a:ext cx="2255128" cy="2245751"/>
          </a:xfrm>
          <a:prstGeom prst="rect">
            <a:avLst/>
          </a:prstGeom>
        </p:spPr>
      </p:pic>
      <p:sp>
        <p:nvSpPr>
          <p:cNvPr id="12" name="Titill 1">
            <a:extLst>
              <a:ext uri="{FF2B5EF4-FFF2-40B4-BE49-F238E27FC236}">
                <a16:creationId xmlns:a16="http://schemas.microsoft.com/office/drawing/2014/main" id="{1833A6AB-4987-4927-90FA-560DBEADEC18}"/>
              </a:ext>
            </a:extLst>
          </p:cNvPr>
          <p:cNvSpPr txBox="1">
            <a:spLocks/>
          </p:cNvSpPr>
          <p:nvPr userDrawn="1"/>
        </p:nvSpPr>
        <p:spPr>
          <a:xfrm>
            <a:off x="0" y="2647768"/>
            <a:ext cx="3588512" cy="8646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900" b="1" kern="1200" spc="-100" baseline="0">
                <a:solidFill>
                  <a:schemeClr val="bg2"/>
                </a:solidFill>
                <a:latin typeface="+mj-lt"/>
                <a:ea typeface="+mj-ea"/>
                <a:cs typeface="+mj-cs"/>
              </a:defRPr>
            </a:lvl1pPr>
          </a:lstStyle>
          <a:p>
            <a:pPr algn="ctr"/>
            <a:r>
              <a:rPr lang="en-US" sz="2000"/>
              <a:t>The Seafood Sector </a:t>
            </a:r>
          </a:p>
          <a:p>
            <a:pPr algn="ctr"/>
            <a:r>
              <a:rPr lang="en-US" sz="2000"/>
              <a:t>and the </a:t>
            </a:r>
          </a:p>
          <a:p>
            <a:pPr algn="ctr"/>
            <a:r>
              <a:rPr lang="en-US" sz="2000"/>
              <a:t>Fourth Industrial Revolution</a:t>
            </a:r>
            <a:endParaRPr lang="is-IS" sz="20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Smelltu til að breyta stíl aðaltitils</a:t>
            </a:r>
            <a:endParaRPr lang="en-US"/>
          </a:p>
        </p:txBody>
      </p:sp>
      <p:sp>
        <p:nvSpPr>
          <p:cNvPr id="3" name="Content Placeholder 2"/>
          <p:cNvSpPr>
            <a:spLocks noGrp="1"/>
          </p:cNvSpPr>
          <p:nvPr>
            <p:ph sz="half" idx="1"/>
          </p:nvPr>
        </p:nvSpPr>
        <p:spPr>
          <a:xfrm>
            <a:off x="3677191" y="868680"/>
            <a:ext cx="32400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endParaRPr lang="en-US"/>
          </a:p>
        </p:txBody>
      </p:sp>
      <p:sp>
        <p:nvSpPr>
          <p:cNvPr id="4" name="Content Placeholder 3"/>
          <p:cNvSpPr>
            <a:spLocks noGrp="1"/>
          </p:cNvSpPr>
          <p:nvPr>
            <p:ph sz="half" idx="2"/>
          </p:nvPr>
        </p:nvSpPr>
        <p:spPr>
          <a:xfrm>
            <a:off x="7139122" y="864107"/>
            <a:ext cx="32400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endParaRPr lang="en-US"/>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s-IS"/>
              <a:t>Smelltu til að breyta stíl aðaltitils</a:t>
            </a:r>
            <a:endParaRPr lang="en-US"/>
          </a:p>
        </p:txBody>
      </p:sp>
      <p:sp>
        <p:nvSpPr>
          <p:cNvPr id="3" name="Text Placeholder 2"/>
          <p:cNvSpPr>
            <a:spLocks noGrp="1"/>
          </p:cNvSpPr>
          <p:nvPr>
            <p:ph type="body" idx="1"/>
          </p:nvPr>
        </p:nvSpPr>
        <p:spPr>
          <a:xfrm>
            <a:off x="3677191" y="864108"/>
            <a:ext cx="3240000" cy="807720"/>
          </a:xfrm>
        </p:spPr>
        <p:txBody>
          <a:bodyPr anchor="b">
            <a:normAutofit/>
          </a:bodyPr>
          <a:lstStyle>
            <a:lvl1pPr marL="0" indent="0">
              <a:spcBef>
                <a:spcPts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Breyta stílum aðaltexta</a:t>
            </a:r>
          </a:p>
        </p:txBody>
      </p:sp>
      <p:sp>
        <p:nvSpPr>
          <p:cNvPr id="4" name="Content Placeholder 3"/>
          <p:cNvSpPr>
            <a:spLocks noGrp="1"/>
          </p:cNvSpPr>
          <p:nvPr>
            <p:ph sz="half" idx="2"/>
          </p:nvPr>
        </p:nvSpPr>
        <p:spPr>
          <a:xfrm>
            <a:off x="3677191" y="1802549"/>
            <a:ext cx="3240000" cy="418219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endParaRPr lang="en-US"/>
          </a:p>
        </p:txBody>
      </p:sp>
      <p:sp>
        <p:nvSpPr>
          <p:cNvPr id="5" name="Text Placeholder 4"/>
          <p:cNvSpPr>
            <a:spLocks noGrp="1"/>
          </p:cNvSpPr>
          <p:nvPr>
            <p:ph type="body" sz="quarter" idx="3"/>
          </p:nvPr>
        </p:nvSpPr>
        <p:spPr>
          <a:xfrm>
            <a:off x="7139122" y="864108"/>
            <a:ext cx="3240000" cy="813171"/>
          </a:xfrm>
        </p:spPr>
        <p:txBody>
          <a:bodyPr anchor="b">
            <a:normAutofit/>
          </a:bodyPr>
          <a:lstStyle>
            <a:lvl1pPr marL="0" indent="0">
              <a:spcBef>
                <a:spcPts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Breyta stílum aðaltexta</a:t>
            </a:r>
          </a:p>
        </p:txBody>
      </p:sp>
      <p:sp>
        <p:nvSpPr>
          <p:cNvPr id="6" name="Content Placeholder 5"/>
          <p:cNvSpPr>
            <a:spLocks noGrp="1"/>
          </p:cNvSpPr>
          <p:nvPr>
            <p:ph sz="quarter" idx="4"/>
          </p:nvPr>
        </p:nvSpPr>
        <p:spPr>
          <a:xfrm>
            <a:off x="7139122" y="1802549"/>
            <a:ext cx="3240000" cy="418219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endParaRPr lang="en-US"/>
          </a:p>
        </p:txBody>
      </p:sp>
      <p:sp>
        <p:nvSpPr>
          <p:cNvPr id="2" name="Date Placeholder 1"/>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s-IS"/>
              <a:t>Smelltu til að breyta stíl aðaltitils</a:t>
            </a:r>
            <a:endParaRPr lang="en-US"/>
          </a:p>
        </p:txBody>
      </p:sp>
      <p:sp>
        <p:nvSpPr>
          <p:cNvPr id="2" name="Date Placeholder 1"/>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yndaglæra - 1 mynd">
    <p:spTree>
      <p:nvGrpSpPr>
        <p:cNvPr id="1" name=""/>
        <p:cNvGrpSpPr/>
        <p:nvPr/>
      </p:nvGrpSpPr>
      <p:grpSpPr>
        <a:xfrm>
          <a:off x="0" y="0"/>
          <a:ext cx="0" cy="0"/>
          <a:chOff x="0" y="0"/>
          <a:chExt cx="0" cy="0"/>
        </a:xfrm>
      </p:grpSpPr>
      <p:sp>
        <p:nvSpPr>
          <p:cNvPr id="37" name="Picture Placeholder 2">
            <a:extLst>
              <a:ext uri="{FF2B5EF4-FFF2-40B4-BE49-F238E27FC236}">
                <a16:creationId xmlns:a16="http://schemas.microsoft.com/office/drawing/2014/main" id="{2F6951F7-5941-4DA6-B924-5012968CEEF8}"/>
              </a:ext>
            </a:extLst>
          </p:cNvPr>
          <p:cNvSpPr>
            <a:spLocks noGrp="1" noChangeAspect="1"/>
          </p:cNvSpPr>
          <p:nvPr>
            <p:ph type="pic" idx="10"/>
          </p:nvPr>
        </p:nvSpPr>
        <p:spPr>
          <a:xfrm>
            <a:off x="310632" y="166716"/>
            <a:ext cx="11585317" cy="4159624"/>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en-US"/>
          </a:p>
        </p:txBody>
      </p:sp>
      <p:sp>
        <p:nvSpPr>
          <p:cNvPr id="16" name="Rectangle 6">
            <a:extLst>
              <a:ext uri="{FF2B5EF4-FFF2-40B4-BE49-F238E27FC236}">
                <a16:creationId xmlns:a16="http://schemas.microsoft.com/office/drawing/2014/main" id="{24CDACA8-0AB8-43B5-8BCC-CA40D830D11A}"/>
              </a:ext>
            </a:extLst>
          </p:cNvPr>
          <p:cNvSpPr/>
          <p:nvPr userDrawn="1"/>
        </p:nvSpPr>
        <p:spPr>
          <a:xfrm>
            <a:off x="0" y="4572000"/>
            <a:ext cx="12203999"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S"/>
          </a:p>
        </p:txBody>
      </p:sp>
      <p:sp>
        <p:nvSpPr>
          <p:cNvPr id="17" name="Title Placeholder 1">
            <a:extLst>
              <a:ext uri="{FF2B5EF4-FFF2-40B4-BE49-F238E27FC236}">
                <a16:creationId xmlns:a16="http://schemas.microsoft.com/office/drawing/2014/main" id="{F4FD1C7F-B7EE-4764-BD58-9C02A6339125}"/>
              </a:ext>
            </a:extLst>
          </p:cNvPr>
          <p:cNvSpPr>
            <a:spLocks noGrp="1"/>
          </p:cNvSpPr>
          <p:nvPr>
            <p:ph type="title"/>
          </p:nvPr>
        </p:nvSpPr>
        <p:spPr>
          <a:xfrm>
            <a:off x="1920996" y="4935134"/>
            <a:ext cx="3876356" cy="1756150"/>
          </a:xfrm>
          <a:prstGeom prst="rect">
            <a:avLst/>
          </a:prstGeom>
        </p:spPr>
        <p:txBody>
          <a:bodyPr vert="horz" lIns="91440" tIns="45720" rIns="91440" bIns="45720" rtlCol="0" anchor="b" anchorCtr="0">
            <a:normAutofit/>
          </a:bodyPr>
          <a:lstStyle>
            <a:lvl1pPr algn="r">
              <a:defRPr sz="3200"/>
            </a:lvl1pPr>
          </a:lstStyle>
          <a:p>
            <a:r>
              <a:rPr lang="is-IS"/>
              <a:t>Smelltu til að breyta stíl aðaltitils</a:t>
            </a:r>
            <a:endParaRPr lang="en-US"/>
          </a:p>
        </p:txBody>
      </p:sp>
      <p:sp>
        <p:nvSpPr>
          <p:cNvPr id="18" name="Text Placeholder 3">
            <a:extLst>
              <a:ext uri="{FF2B5EF4-FFF2-40B4-BE49-F238E27FC236}">
                <a16:creationId xmlns:a16="http://schemas.microsoft.com/office/drawing/2014/main" id="{9770052C-946C-4B41-A955-C6255960B10A}"/>
              </a:ext>
            </a:extLst>
          </p:cNvPr>
          <p:cNvSpPr>
            <a:spLocks noGrp="1"/>
          </p:cNvSpPr>
          <p:nvPr>
            <p:ph type="body" sz="half" idx="2" hasCustomPrompt="1"/>
          </p:nvPr>
        </p:nvSpPr>
        <p:spPr>
          <a:xfrm>
            <a:off x="6020480" y="4935133"/>
            <a:ext cx="5882243" cy="1756149"/>
          </a:xfrm>
        </p:spPr>
        <p:txBody>
          <a:bodyPr anchor="ctr" anchorCtr="0">
            <a:normAutofit/>
          </a:bodyPr>
          <a:lstStyle>
            <a:lvl1pPr marL="285750" indent="-285750">
              <a:lnSpc>
                <a:spcPct val="100000"/>
              </a:lnSpc>
              <a:buFont typeface="Wingdings" panose="05000000000000000000" pitchFamily="2" charset="2"/>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Breyta stílum aðaltexta</a:t>
            </a:r>
          </a:p>
        </p:txBody>
      </p:sp>
      <p:sp>
        <p:nvSpPr>
          <p:cNvPr id="19" name="Rectangle 6">
            <a:extLst>
              <a:ext uri="{FF2B5EF4-FFF2-40B4-BE49-F238E27FC236}">
                <a16:creationId xmlns:a16="http://schemas.microsoft.com/office/drawing/2014/main" id="{08297DA4-B6D9-4C21-AB53-10755EB91B60}"/>
              </a:ext>
            </a:extLst>
          </p:cNvPr>
          <p:cNvSpPr/>
          <p:nvPr userDrawn="1"/>
        </p:nvSpPr>
        <p:spPr>
          <a:xfrm rot="16200000">
            <a:off x="5927400" y="-1508181"/>
            <a:ext cx="349200" cy="12204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S"/>
          </a:p>
        </p:txBody>
      </p:sp>
      <p:pic>
        <p:nvPicPr>
          <p:cNvPr id="8" name="Mynd 7" descr="Mynd sem inniheldur t�ki&#10;&#10;Lýsing sjálfkrafa búin til">
            <a:extLst>
              <a:ext uri="{FF2B5EF4-FFF2-40B4-BE49-F238E27FC236}">
                <a16:creationId xmlns:a16="http://schemas.microsoft.com/office/drawing/2014/main" id="{64C79E6E-5005-45E8-BF31-70B8BC9C6023}"/>
              </a:ext>
            </a:extLst>
          </p:cNvPr>
          <p:cNvPicPr>
            <a:picLocks noChangeAspect="1"/>
          </p:cNvPicPr>
          <p:nvPr userDrawn="1"/>
        </p:nvPicPr>
        <p:blipFill rotWithShape="1">
          <a:blip r:embed="rId2"/>
          <a:srcRect l="20056" t="10235" r="20069" b="10262"/>
          <a:stretch/>
        </p:blipFill>
        <p:spPr>
          <a:xfrm>
            <a:off x="289277" y="5188001"/>
            <a:ext cx="1255633" cy="1250412"/>
          </a:xfrm>
          <a:prstGeom prst="rect">
            <a:avLst/>
          </a:prstGeom>
        </p:spPr>
      </p:pic>
    </p:spTree>
    <p:extLst>
      <p:ext uri="{BB962C8B-B14F-4D97-AF65-F5344CB8AC3E}">
        <p14:creationId xmlns:p14="http://schemas.microsoft.com/office/powerpoint/2010/main" val="415800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yndaglæra - 3 myndir">
    <p:spTree>
      <p:nvGrpSpPr>
        <p:cNvPr id="1" name=""/>
        <p:cNvGrpSpPr/>
        <p:nvPr/>
      </p:nvGrpSpPr>
      <p:grpSpPr>
        <a:xfrm>
          <a:off x="0" y="0"/>
          <a:ext cx="0" cy="0"/>
          <a:chOff x="0" y="0"/>
          <a:chExt cx="0" cy="0"/>
        </a:xfrm>
      </p:grpSpPr>
      <p:sp>
        <p:nvSpPr>
          <p:cNvPr id="37" name="Picture Placeholder 2">
            <a:extLst>
              <a:ext uri="{FF2B5EF4-FFF2-40B4-BE49-F238E27FC236}">
                <a16:creationId xmlns:a16="http://schemas.microsoft.com/office/drawing/2014/main" id="{2F6951F7-5941-4DA6-B924-5012968CEEF8}"/>
              </a:ext>
            </a:extLst>
          </p:cNvPr>
          <p:cNvSpPr>
            <a:spLocks noGrp="1" noChangeAspect="1"/>
          </p:cNvSpPr>
          <p:nvPr>
            <p:ph type="pic" idx="10"/>
          </p:nvPr>
        </p:nvSpPr>
        <p:spPr>
          <a:xfrm>
            <a:off x="8137367" y="1116910"/>
            <a:ext cx="3744000" cy="2894031"/>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en-US"/>
          </a:p>
        </p:txBody>
      </p:sp>
      <p:sp>
        <p:nvSpPr>
          <p:cNvPr id="38" name="Picture Placeholder 2">
            <a:extLst>
              <a:ext uri="{FF2B5EF4-FFF2-40B4-BE49-F238E27FC236}">
                <a16:creationId xmlns:a16="http://schemas.microsoft.com/office/drawing/2014/main" id="{4324D40A-3A8B-40A4-B059-E0329D69A62B}"/>
              </a:ext>
            </a:extLst>
          </p:cNvPr>
          <p:cNvSpPr>
            <a:spLocks noGrp="1" noChangeAspect="1"/>
          </p:cNvSpPr>
          <p:nvPr>
            <p:ph type="pic" idx="11"/>
          </p:nvPr>
        </p:nvSpPr>
        <p:spPr>
          <a:xfrm>
            <a:off x="310633" y="1116912"/>
            <a:ext cx="3744000" cy="2894031"/>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en-US"/>
          </a:p>
        </p:txBody>
      </p:sp>
      <p:sp>
        <p:nvSpPr>
          <p:cNvPr id="39" name="Picture Placeholder 2">
            <a:extLst>
              <a:ext uri="{FF2B5EF4-FFF2-40B4-BE49-F238E27FC236}">
                <a16:creationId xmlns:a16="http://schemas.microsoft.com/office/drawing/2014/main" id="{A65EA6D7-F5A7-4F6C-9762-B72A52673B98}"/>
              </a:ext>
            </a:extLst>
          </p:cNvPr>
          <p:cNvSpPr>
            <a:spLocks noGrp="1" noChangeAspect="1"/>
          </p:cNvSpPr>
          <p:nvPr>
            <p:ph type="pic" idx="12"/>
          </p:nvPr>
        </p:nvSpPr>
        <p:spPr>
          <a:xfrm>
            <a:off x="4224000" y="1116909"/>
            <a:ext cx="3744000" cy="2894031"/>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en-US"/>
          </a:p>
        </p:txBody>
      </p:sp>
      <p:sp>
        <p:nvSpPr>
          <p:cNvPr id="15" name="Rectangle 6">
            <a:extLst>
              <a:ext uri="{FF2B5EF4-FFF2-40B4-BE49-F238E27FC236}">
                <a16:creationId xmlns:a16="http://schemas.microsoft.com/office/drawing/2014/main" id="{C51C5B95-7C8B-4375-9FE9-A928820FF378}"/>
              </a:ext>
            </a:extLst>
          </p:cNvPr>
          <p:cNvSpPr/>
          <p:nvPr userDrawn="1"/>
        </p:nvSpPr>
        <p:spPr>
          <a:xfrm>
            <a:off x="0" y="4572000"/>
            <a:ext cx="12203999"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S"/>
          </a:p>
        </p:txBody>
      </p:sp>
      <p:sp>
        <p:nvSpPr>
          <p:cNvPr id="16" name="Title Placeholder 1">
            <a:extLst>
              <a:ext uri="{FF2B5EF4-FFF2-40B4-BE49-F238E27FC236}">
                <a16:creationId xmlns:a16="http://schemas.microsoft.com/office/drawing/2014/main" id="{E28C6624-948D-47B9-B884-E34CB38C3C84}"/>
              </a:ext>
            </a:extLst>
          </p:cNvPr>
          <p:cNvSpPr>
            <a:spLocks noGrp="1"/>
          </p:cNvSpPr>
          <p:nvPr>
            <p:ph type="title"/>
          </p:nvPr>
        </p:nvSpPr>
        <p:spPr>
          <a:xfrm>
            <a:off x="1920996" y="4935134"/>
            <a:ext cx="3876356" cy="1756150"/>
          </a:xfrm>
          <a:prstGeom prst="rect">
            <a:avLst/>
          </a:prstGeom>
        </p:spPr>
        <p:txBody>
          <a:bodyPr vert="horz" lIns="91440" tIns="45720" rIns="91440" bIns="45720" rtlCol="0" anchor="b" anchorCtr="0">
            <a:normAutofit/>
          </a:bodyPr>
          <a:lstStyle>
            <a:lvl1pPr algn="r">
              <a:defRPr sz="3200"/>
            </a:lvl1pPr>
          </a:lstStyle>
          <a:p>
            <a:r>
              <a:rPr lang="is-IS"/>
              <a:t>Smelltu til að breyta stíl aðaltitils</a:t>
            </a:r>
            <a:endParaRPr lang="en-US"/>
          </a:p>
        </p:txBody>
      </p:sp>
      <p:sp>
        <p:nvSpPr>
          <p:cNvPr id="17" name="Text Placeholder 3">
            <a:extLst>
              <a:ext uri="{FF2B5EF4-FFF2-40B4-BE49-F238E27FC236}">
                <a16:creationId xmlns:a16="http://schemas.microsoft.com/office/drawing/2014/main" id="{CAFB7BBF-51FA-4E70-8602-B9AA68444FDC}"/>
              </a:ext>
            </a:extLst>
          </p:cNvPr>
          <p:cNvSpPr>
            <a:spLocks noGrp="1"/>
          </p:cNvSpPr>
          <p:nvPr>
            <p:ph type="body" sz="half" idx="2" hasCustomPrompt="1"/>
          </p:nvPr>
        </p:nvSpPr>
        <p:spPr>
          <a:xfrm>
            <a:off x="6020480" y="4935133"/>
            <a:ext cx="5882243" cy="1756149"/>
          </a:xfrm>
        </p:spPr>
        <p:txBody>
          <a:bodyPr anchor="ctr" anchorCtr="0">
            <a:normAutofit/>
          </a:bodyPr>
          <a:lstStyle>
            <a:lvl1pPr marL="285750" indent="-285750">
              <a:lnSpc>
                <a:spcPct val="100000"/>
              </a:lnSpc>
              <a:buFont typeface="Wingdings" panose="05000000000000000000" pitchFamily="2" charset="2"/>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Breyta stílum aðaltexta</a:t>
            </a:r>
          </a:p>
        </p:txBody>
      </p:sp>
      <p:sp>
        <p:nvSpPr>
          <p:cNvPr id="18" name="Rectangle 6">
            <a:extLst>
              <a:ext uri="{FF2B5EF4-FFF2-40B4-BE49-F238E27FC236}">
                <a16:creationId xmlns:a16="http://schemas.microsoft.com/office/drawing/2014/main" id="{59608B53-14A0-40D2-A298-C9AECFF692F5}"/>
              </a:ext>
            </a:extLst>
          </p:cNvPr>
          <p:cNvSpPr/>
          <p:nvPr userDrawn="1"/>
        </p:nvSpPr>
        <p:spPr>
          <a:xfrm rot="16200000">
            <a:off x="5927400" y="-1508181"/>
            <a:ext cx="349200" cy="12204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S"/>
          </a:p>
        </p:txBody>
      </p:sp>
      <p:pic>
        <p:nvPicPr>
          <p:cNvPr id="10" name="Mynd 9" descr="Mynd sem inniheldur t�ki&#10;&#10;Lýsing sjálfkrafa búin til">
            <a:extLst>
              <a:ext uri="{FF2B5EF4-FFF2-40B4-BE49-F238E27FC236}">
                <a16:creationId xmlns:a16="http://schemas.microsoft.com/office/drawing/2014/main" id="{DB69BA2C-3237-4954-8C9D-AB58193B2E27}"/>
              </a:ext>
            </a:extLst>
          </p:cNvPr>
          <p:cNvPicPr>
            <a:picLocks noChangeAspect="1"/>
          </p:cNvPicPr>
          <p:nvPr userDrawn="1"/>
        </p:nvPicPr>
        <p:blipFill rotWithShape="1">
          <a:blip r:embed="rId2"/>
          <a:srcRect l="20056" t="10235" r="20069" b="10262"/>
          <a:stretch/>
        </p:blipFill>
        <p:spPr>
          <a:xfrm>
            <a:off x="289277" y="5188001"/>
            <a:ext cx="1255633" cy="125041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0"/>
            <a:ext cx="360661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S"/>
          </a:p>
        </p:txBody>
      </p:sp>
      <p:sp>
        <p:nvSpPr>
          <p:cNvPr id="38" name="Rectangle 37"/>
          <p:cNvSpPr/>
          <p:nvPr userDrawn="1"/>
        </p:nvSpPr>
        <p:spPr>
          <a:xfrm>
            <a:off x="10747612" y="0"/>
            <a:ext cx="1444388" cy="6862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S"/>
          </a:p>
        </p:txBody>
      </p:sp>
      <p:sp>
        <p:nvSpPr>
          <p:cNvPr id="3" name="Text Placeholder 2"/>
          <p:cNvSpPr>
            <a:spLocks noGrp="1"/>
          </p:cNvSpPr>
          <p:nvPr>
            <p:ph type="body" idx="1"/>
          </p:nvPr>
        </p:nvSpPr>
        <p:spPr>
          <a:xfrm>
            <a:off x="3677190" y="864108"/>
            <a:ext cx="6701932" cy="5120640"/>
          </a:xfrm>
          <a:prstGeom prst="rect">
            <a:avLst/>
          </a:prstGeom>
        </p:spPr>
        <p:txBody>
          <a:bodyPr vert="horz" lIns="91440" tIns="45720" rIns="91440" bIns="45720" rtlCol="0" anchor="ctr">
            <a:normAutofit/>
          </a:bodyPr>
          <a:lstStyle/>
          <a:p>
            <a:pPr lvl="0"/>
            <a:r>
              <a:rPr lang="is-IS"/>
              <a:t>Breyta stílum aðaltexta</a:t>
            </a:r>
          </a:p>
          <a:p>
            <a:pPr lvl="1"/>
            <a:r>
              <a:rPr lang="is-IS"/>
              <a:t>Annað stig</a:t>
            </a:r>
          </a:p>
          <a:p>
            <a:pPr lvl="2"/>
            <a:r>
              <a:rPr lang="is-IS"/>
              <a:t>Þriðja stig</a:t>
            </a:r>
          </a:p>
          <a:p>
            <a:pPr lvl="3"/>
            <a:r>
              <a:rPr lang="is-IS"/>
              <a:t>Fjórða stig</a:t>
            </a:r>
          </a:p>
          <a:p>
            <a:pPr lvl="4"/>
            <a:r>
              <a:rPr lang="is-IS"/>
              <a:t>Fimmta stig</a:t>
            </a:r>
            <a:endParaRPr lang="en-US"/>
          </a:p>
        </p:txBody>
      </p:sp>
      <p:sp>
        <p:nvSpPr>
          <p:cNvPr id="4" name="Date Placeholder 3"/>
          <p:cNvSpPr>
            <a:spLocks noGrp="1"/>
          </p:cNvSpPr>
          <p:nvPr>
            <p:ph type="dt" sz="half" idx="2"/>
          </p:nvPr>
        </p:nvSpPr>
        <p:spPr>
          <a:xfrm>
            <a:off x="8750126" y="6287510"/>
            <a:ext cx="1628996" cy="365125"/>
          </a:xfrm>
          <a:prstGeom prst="rect">
            <a:avLst/>
          </a:prstGeom>
        </p:spPr>
        <p:txBody>
          <a:bodyPr vert="horz" lIns="91440" tIns="45720" rIns="91440" bIns="45720" rtlCol="0" anchor="ctr"/>
          <a:lstStyle>
            <a:lvl1pPr algn="l">
              <a:defRPr sz="1100">
                <a:solidFill>
                  <a:schemeClr val="tx2"/>
                </a:solidFill>
              </a:defRPr>
            </a:lvl1pPr>
          </a:lstStyle>
          <a:p>
            <a:pPr algn="r"/>
            <a:endParaRPr lang="en-US"/>
          </a:p>
        </p:txBody>
      </p:sp>
      <p:sp>
        <p:nvSpPr>
          <p:cNvPr id="5" name="Footer Placeholder 4"/>
          <p:cNvSpPr>
            <a:spLocks noGrp="1"/>
          </p:cNvSpPr>
          <p:nvPr>
            <p:ph type="ftr" sz="quarter" idx="3"/>
          </p:nvPr>
        </p:nvSpPr>
        <p:spPr>
          <a:xfrm>
            <a:off x="3677191" y="6291655"/>
            <a:ext cx="4908194"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076425" y="6287509"/>
            <a:ext cx="931196" cy="365125"/>
          </a:xfrm>
          <a:prstGeom prst="rect">
            <a:avLst/>
          </a:prstGeom>
        </p:spPr>
        <p:txBody>
          <a:bodyPr vert="horz" lIns="91440" tIns="45720" rIns="91440" bIns="45720" rtlCol="0" anchor="ctr"/>
          <a:lstStyle>
            <a:lvl1pPr algn="ctr">
              <a:defRPr sz="1200" b="1">
                <a:solidFill>
                  <a:schemeClr val="bg2"/>
                </a:solidFill>
              </a:defRPr>
            </a:lvl1pPr>
          </a:lstStyle>
          <a:p>
            <a:fld id="{4FAB73BC-B049-4115-A692-8D63A059BFB8}" type="slidenum">
              <a:rPr lang="en-US" smtClean="0"/>
              <a:pPr/>
              <a:t>‹#›</a:t>
            </a:fld>
            <a:endParaRPr lang="en-US"/>
          </a:p>
        </p:txBody>
      </p:sp>
      <p:sp>
        <p:nvSpPr>
          <p:cNvPr id="2" name="Title Placeholder 1"/>
          <p:cNvSpPr>
            <a:spLocks noGrp="1"/>
          </p:cNvSpPr>
          <p:nvPr>
            <p:ph type="title"/>
          </p:nvPr>
        </p:nvSpPr>
        <p:spPr>
          <a:xfrm>
            <a:off x="252918" y="864108"/>
            <a:ext cx="3070574" cy="5120639"/>
          </a:xfrm>
          <a:prstGeom prst="rect">
            <a:avLst/>
          </a:prstGeom>
        </p:spPr>
        <p:txBody>
          <a:bodyPr vert="horz" lIns="91440" tIns="45720" rIns="91440" bIns="45720" rtlCol="0" anchor="ctr">
            <a:normAutofit/>
          </a:bodyPr>
          <a:lstStyle/>
          <a:p>
            <a:r>
              <a:rPr lang="is-IS"/>
              <a:t>Smelltu til að breyta stíl aðaltitils</a:t>
            </a:r>
            <a:endParaRPr lang="en-US"/>
          </a:p>
        </p:txBody>
      </p:sp>
      <p:sp>
        <p:nvSpPr>
          <p:cNvPr id="14" name="Rectangle 6">
            <a:extLst>
              <a:ext uri="{FF2B5EF4-FFF2-40B4-BE49-F238E27FC236}">
                <a16:creationId xmlns:a16="http://schemas.microsoft.com/office/drawing/2014/main" id="{BBA45964-56B3-4EA1-99F6-1AF684841D55}"/>
              </a:ext>
            </a:extLst>
          </p:cNvPr>
          <p:cNvSpPr/>
          <p:nvPr userDrawn="1"/>
        </p:nvSpPr>
        <p:spPr>
          <a:xfrm>
            <a:off x="10543863" y="0"/>
            <a:ext cx="348183" cy="686188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S"/>
          </a:p>
        </p:txBody>
      </p:sp>
      <p:pic>
        <p:nvPicPr>
          <p:cNvPr id="9" name="Mynd 8" descr="Mynd sem inniheldur t�ki&#10;&#10;Lýsing sjálfkrafa búin til">
            <a:extLst>
              <a:ext uri="{FF2B5EF4-FFF2-40B4-BE49-F238E27FC236}">
                <a16:creationId xmlns:a16="http://schemas.microsoft.com/office/drawing/2014/main" id="{A0D703B9-0E55-4C45-9138-E3677DA6779F}"/>
              </a:ext>
            </a:extLst>
          </p:cNvPr>
          <p:cNvPicPr>
            <a:picLocks noChangeAspect="1"/>
          </p:cNvPicPr>
          <p:nvPr userDrawn="1"/>
        </p:nvPicPr>
        <p:blipFill rotWithShape="1">
          <a:blip r:embed="rId16"/>
          <a:srcRect l="20056" t="10235" r="20069" b="10262"/>
          <a:stretch/>
        </p:blipFill>
        <p:spPr>
          <a:xfrm>
            <a:off x="11056787" y="5024818"/>
            <a:ext cx="963937" cy="959929"/>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8" r:id="rId3"/>
    <p:sldLayoutId id="2147483843" r:id="rId4"/>
    <p:sldLayoutId id="2147483844" r:id="rId5"/>
    <p:sldLayoutId id="2147483845" r:id="rId6"/>
    <p:sldLayoutId id="2147483846" r:id="rId7"/>
    <p:sldLayoutId id="2147483855" r:id="rId8"/>
    <p:sldLayoutId id="2147483847" r:id="rId9"/>
    <p:sldLayoutId id="2147483853" r:id="rId10"/>
    <p:sldLayoutId id="2147483849" r:id="rId11"/>
    <p:sldLayoutId id="2147483852" r:id="rId12"/>
    <p:sldLayoutId id="2147483850" r:id="rId13"/>
    <p:sldLayoutId id="2147483851" r:id="rId14"/>
  </p:sldLayoutIdLst>
  <p:hf hdr="0" ftr="0" dt="0"/>
  <p:txStyles>
    <p:titleStyle>
      <a:lvl1pPr algn="l" defTabSz="914400" rtl="0" eaLnBrk="1" latinLnBrk="0" hangingPunct="1">
        <a:lnSpc>
          <a:spcPct val="90000"/>
        </a:lnSpc>
        <a:spcBef>
          <a:spcPct val="0"/>
        </a:spcBef>
        <a:buNone/>
        <a:defRPr sz="3200" b="1" kern="1200" spc="-60" baseline="0">
          <a:solidFill>
            <a:schemeClr val="accent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panose="05000000000000000000" pitchFamily="2" charset="2"/>
        <a:buChar char="§"/>
        <a:defRPr sz="20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panose="05000000000000000000" pitchFamily="2" charset="2"/>
        <a:buChar char="§"/>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panose="05000000000000000000" pitchFamily="2" charset="2"/>
        <a:buChar char="§"/>
        <a:defRPr sz="16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Mynd 3" descr="Mynd sem inniheldur t�ki&#10;&#10;Lýsing sjálfkrafa búin til">
            <a:extLst>
              <a:ext uri="{FF2B5EF4-FFF2-40B4-BE49-F238E27FC236}">
                <a16:creationId xmlns:a16="http://schemas.microsoft.com/office/drawing/2014/main" id="{1030B176-E7B4-4BCC-9A1F-E0BD7B2540DD}"/>
              </a:ext>
            </a:extLst>
          </p:cNvPr>
          <p:cNvPicPr>
            <a:picLocks noChangeAspect="1"/>
          </p:cNvPicPr>
          <p:nvPr/>
        </p:nvPicPr>
        <p:blipFill rotWithShape="1">
          <a:blip r:embed="rId3"/>
          <a:srcRect l="20242" t="10436" r="20290" b="10016"/>
          <a:stretch/>
        </p:blipFill>
        <p:spPr>
          <a:xfrm>
            <a:off x="3931478" y="1257445"/>
            <a:ext cx="4329043" cy="4343109"/>
          </a:xfrm>
          <a:prstGeom prst="rect">
            <a:avLst/>
          </a:prstGeom>
        </p:spPr>
      </p:pic>
      <p:sp>
        <p:nvSpPr>
          <p:cNvPr id="6" name="Titill 1">
            <a:extLst>
              <a:ext uri="{FF2B5EF4-FFF2-40B4-BE49-F238E27FC236}">
                <a16:creationId xmlns:a16="http://schemas.microsoft.com/office/drawing/2014/main" id="{ADB08CA0-C59D-48EC-95E2-99A56F00EB7B}"/>
              </a:ext>
            </a:extLst>
          </p:cNvPr>
          <p:cNvSpPr txBox="1">
            <a:spLocks/>
          </p:cNvSpPr>
          <p:nvPr/>
        </p:nvSpPr>
        <p:spPr>
          <a:xfrm>
            <a:off x="-1" y="2605156"/>
            <a:ext cx="12192000" cy="1647686"/>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900" b="1" kern="1200" spc="-100" baseline="0">
                <a:solidFill>
                  <a:schemeClr val="bg2"/>
                </a:solidFill>
                <a:latin typeface="+mj-lt"/>
                <a:ea typeface="+mj-ea"/>
                <a:cs typeface="+mj-cs"/>
              </a:defRPr>
            </a:lvl1pPr>
          </a:lstStyle>
          <a:p>
            <a:pPr algn="ctr"/>
            <a:r>
              <a:rPr lang="en-US" sz="3600" dirty="0"/>
              <a:t>Technology and Society</a:t>
            </a:r>
            <a:endParaRPr lang="is-IS" sz="3600" dirty="0"/>
          </a:p>
        </p:txBody>
      </p:sp>
    </p:spTree>
    <p:extLst>
      <p:ext uri="{BB962C8B-B14F-4D97-AF65-F5344CB8AC3E}">
        <p14:creationId xmlns:p14="http://schemas.microsoft.com/office/powerpoint/2010/main" val="370949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D2B84-E4B0-9544-8004-271308D598BB}"/>
              </a:ext>
            </a:extLst>
          </p:cNvPr>
          <p:cNvSpPr>
            <a:spLocks noGrp="1"/>
          </p:cNvSpPr>
          <p:nvPr>
            <p:ph type="title"/>
          </p:nvPr>
        </p:nvSpPr>
        <p:spPr/>
        <p:txBody>
          <a:bodyPr/>
          <a:lstStyle/>
          <a:p>
            <a:r>
              <a:rPr lang="en-US"/>
              <a:t>Fewer jobs </a:t>
            </a:r>
          </a:p>
        </p:txBody>
      </p:sp>
      <p:sp>
        <p:nvSpPr>
          <p:cNvPr id="3" name="Text Placeholder 2">
            <a:extLst>
              <a:ext uri="{FF2B5EF4-FFF2-40B4-BE49-F238E27FC236}">
                <a16:creationId xmlns:a16="http://schemas.microsoft.com/office/drawing/2014/main" id="{DED73DC7-4CD9-744B-B4F8-32AC37A97262}"/>
              </a:ext>
            </a:extLst>
          </p:cNvPr>
          <p:cNvSpPr>
            <a:spLocks noGrp="1"/>
          </p:cNvSpPr>
          <p:nvPr>
            <p:ph type="body" sz="half" idx="2"/>
          </p:nvPr>
        </p:nvSpPr>
        <p:spPr/>
        <p:txBody>
          <a:bodyPr/>
          <a:lstStyle/>
          <a:p>
            <a:r>
              <a:rPr lang="en-US"/>
              <a:t>In the traditional fishing sector there are fewer jobs. </a:t>
            </a:r>
          </a:p>
          <a:p>
            <a:r>
              <a:rPr lang="en-US"/>
              <a:t>In high-tech fishing sector we have an increase in job. </a:t>
            </a:r>
          </a:p>
          <a:p>
            <a:r>
              <a:rPr lang="en-US"/>
              <a:t>Big difference between the sectors in terms of skills required. </a:t>
            </a:r>
          </a:p>
          <a:p>
            <a:endParaRPr lang="en-US"/>
          </a:p>
        </p:txBody>
      </p:sp>
      <p:graphicFrame>
        <p:nvGraphicFramePr>
          <p:cNvPr id="5" name="Picture Placeholder 4">
            <a:extLst>
              <a:ext uri="{FF2B5EF4-FFF2-40B4-BE49-F238E27FC236}">
                <a16:creationId xmlns:a16="http://schemas.microsoft.com/office/drawing/2014/main" id="{016447B4-4231-BC4D-8840-5F66009A6E81}"/>
              </a:ext>
            </a:extLst>
          </p:cNvPr>
          <p:cNvGraphicFramePr>
            <a:graphicFrameLocks noGrp="1"/>
          </p:cNvGraphicFramePr>
          <p:nvPr>
            <p:ph type="pic" idx="1"/>
            <p:extLst>
              <p:ext uri="{D42A27DB-BD31-4B8C-83A1-F6EECF244321}">
                <p14:modId xmlns:p14="http://schemas.microsoft.com/office/powerpoint/2010/main" val="3978535984"/>
              </p:ext>
            </p:extLst>
          </p:nvPr>
        </p:nvGraphicFramePr>
        <p:xfrm>
          <a:off x="4669881" y="948395"/>
          <a:ext cx="6896100" cy="5330825"/>
        </p:xfrm>
        <a:graphic>
          <a:graphicData uri="http://schemas.openxmlformats.org/drawingml/2006/chart">
            <c:chart xmlns:c="http://schemas.openxmlformats.org/drawingml/2006/chart" xmlns:r="http://schemas.openxmlformats.org/officeDocument/2006/relationships" r:id="rId3"/>
          </a:graphicData>
        </a:graphic>
      </p:graphicFrame>
      <p:sp>
        <p:nvSpPr>
          <p:cNvPr id="4" name="Skyggnunúmersstaðgengill 3">
            <a:extLst>
              <a:ext uri="{FF2B5EF4-FFF2-40B4-BE49-F238E27FC236}">
                <a16:creationId xmlns:a16="http://schemas.microsoft.com/office/drawing/2014/main" id="{F90858DA-6495-4487-A7E0-39C9F56B5C33}"/>
              </a:ext>
            </a:extLst>
          </p:cNvPr>
          <p:cNvSpPr>
            <a:spLocks noGrp="1"/>
          </p:cNvSpPr>
          <p:nvPr>
            <p:ph type="sldNum" sz="quarter" idx="12"/>
          </p:nvPr>
        </p:nvSpPr>
        <p:spPr/>
        <p:txBody>
          <a:bodyPr/>
          <a:lstStyle/>
          <a:p>
            <a:fld id="{4FAB73BC-B049-4115-A692-8D63A059BFB8}" type="slidenum">
              <a:rPr lang="en-US" smtClean="0"/>
              <a:pPr/>
              <a:t>10</a:t>
            </a:fld>
            <a:endParaRPr lang="en-US"/>
          </a:p>
        </p:txBody>
      </p:sp>
    </p:spTree>
    <p:extLst>
      <p:ext uri="{BB962C8B-B14F-4D97-AF65-F5344CB8AC3E}">
        <p14:creationId xmlns:p14="http://schemas.microsoft.com/office/powerpoint/2010/main" val="117837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ill 2">
            <a:extLst>
              <a:ext uri="{FF2B5EF4-FFF2-40B4-BE49-F238E27FC236}">
                <a16:creationId xmlns:a16="http://schemas.microsoft.com/office/drawing/2014/main" id="{74AF5139-1B6C-4B5D-8AA9-83FFB37AE39E}"/>
              </a:ext>
            </a:extLst>
          </p:cNvPr>
          <p:cNvSpPr>
            <a:spLocks noGrp="1"/>
          </p:cNvSpPr>
          <p:nvPr>
            <p:ph type="title"/>
          </p:nvPr>
        </p:nvSpPr>
        <p:spPr/>
        <p:txBody>
          <a:bodyPr/>
          <a:lstStyle/>
          <a:p>
            <a:r>
              <a:rPr lang="is-IS" err="1"/>
              <a:t>Technological</a:t>
            </a:r>
            <a:r>
              <a:rPr lang="is-IS"/>
              <a:t> </a:t>
            </a:r>
            <a:r>
              <a:rPr lang="is-IS" err="1"/>
              <a:t>advancement</a:t>
            </a:r>
            <a:r>
              <a:rPr lang="is-IS"/>
              <a:t> </a:t>
            </a:r>
            <a:r>
              <a:rPr lang="is-IS" err="1"/>
              <a:t>and</a:t>
            </a:r>
            <a:r>
              <a:rPr lang="is-IS"/>
              <a:t> </a:t>
            </a:r>
            <a:r>
              <a:rPr lang="is-IS" err="1"/>
              <a:t>fisheries</a:t>
            </a:r>
            <a:endParaRPr lang="is-IS"/>
          </a:p>
        </p:txBody>
      </p:sp>
      <p:sp>
        <p:nvSpPr>
          <p:cNvPr id="4" name="Textastaðgengill 3">
            <a:extLst>
              <a:ext uri="{FF2B5EF4-FFF2-40B4-BE49-F238E27FC236}">
                <a16:creationId xmlns:a16="http://schemas.microsoft.com/office/drawing/2014/main" id="{37FEEC36-E904-4AA8-8296-042134C6E0D5}"/>
              </a:ext>
            </a:extLst>
          </p:cNvPr>
          <p:cNvSpPr>
            <a:spLocks noGrp="1"/>
          </p:cNvSpPr>
          <p:nvPr>
            <p:ph type="body" sz="half" idx="2"/>
          </p:nvPr>
        </p:nvSpPr>
        <p:spPr>
          <a:xfrm>
            <a:off x="6020480" y="4935133"/>
            <a:ext cx="5882243" cy="1756149"/>
          </a:xfrm>
        </p:spPr>
        <p:txBody>
          <a:bodyPr/>
          <a:lstStyle/>
          <a:p>
            <a:r>
              <a:rPr lang="en-US"/>
              <a:t>Industrial revolutions have had a huge impact on fisheries. </a:t>
            </a:r>
          </a:p>
          <a:p>
            <a:r>
              <a:rPr lang="en-US"/>
              <a:t>The first and second revolutions increase the total catch and how far ships can go. </a:t>
            </a:r>
          </a:p>
          <a:p>
            <a:r>
              <a:rPr lang="en-US"/>
              <a:t>The third increases the amount of data about the industry. </a:t>
            </a:r>
          </a:p>
          <a:p>
            <a:r>
              <a:rPr lang="en-US"/>
              <a:t>The fourth is about quality and better production. </a:t>
            </a:r>
          </a:p>
        </p:txBody>
      </p:sp>
      <p:graphicFrame>
        <p:nvGraphicFramePr>
          <p:cNvPr id="5" name="Picture Placeholder 4">
            <a:extLst>
              <a:ext uri="{FF2B5EF4-FFF2-40B4-BE49-F238E27FC236}">
                <a16:creationId xmlns:a16="http://schemas.microsoft.com/office/drawing/2014/main" id="{89EE408C-2CC3-496D-925D-5FE31BA2E2C9}"/>
              </a:ext>
            </a:extLst>
          </p:cNvPr>
          <p:cNvGraphicFramePr>
            <a:graphicFrameLocks noGrp="1"/>
          </p:cNvGraphicFramePr>
          <p:nvPr>
            <p:ph type="pic" idx="10"/>
            <p:extLst>
              <p:ext uri="{D42A27DB-BD31-4B8C-83A1-F6EECF244321}">
                <p14:modId xmlns:p14="http://schemas.microsoft.com/office/powerpoint/2010/main" val="3310276156"/>
              </p:ext>
            </p:extLst>
          </p:nvPr>
        </p:nvGraphicFramePr>
        <p:xfrm>
          <a:off x="311150" y="166688"/>
          <a:ext cx="11585575" cy="4159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523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ill 4">
            <a:extLst>
              <a:ext uri="{FF2B5EF4-FFF2-40B4-BE49-F238E27FC236}">
                <a16:creationId xmlns:a16="http://schemas.microsoft.com/office/drawing/2014/main" id="{9A854F4D-02A1-4F63-B321-464A0BF18C94}"/>
              </a:ext>
            </a:extLst>
          </p:cNvPr>
          <p:cNvSpPr>
            <a:spLocks noGrp="1"/>
          </p:cNvSpPr>
          <p:nvPr>
            <p:ph type="title"/>
          </p:nvPr>
        </p:nvSpPr>
        <p:spPr>
          <a:xfrm>
            <a:off x="310633" y="4935135"/>
            <a:ext cx="4821381" cy="1756150"/>
          </a:xfrm>
        </p:spPr>
        <p:txBody>
          <a:bodyPr/>
          <a:lstStyle/>
          <a:p>
            <a:r>
              <a:rPr lang="is-IS" err="1"/>
              <a:t>Seafood</a:t>
            </a:r>
            <a:r>
              <a:rPr lang="is-IS"/>
              <a:t> </a:t>
            </a:r>
            <a:br>
              <a:rPr lang="is-IS"/>
            </a:br>
            <a:r>
              <a:rPr lang="is-IS" err="1"/>
              <a:t>sector</a:t>
            </a:r>
            <a:endParaRPr lang="is-IS"/>
          </a:p>
        </p:txBody>
      </p:sp>
      <p:sp>
        <p:nvSpPr>
          <p:cNvPr id="6" name="Textastaðgengill 5">
            <a:extLst>
              <a:ext uri="{FF2B5EF4-FFF2-40B4-BE49-F238E27FC236}">
                <a16:creationId xmlns:a16="http://schemas.microsoft.com/office/drawing/2014/main" id="{938B9EFD-CB01-4264-AF40-59C351738657}"/>
              </a:ext>
            </a:extLst>
          </p:cNvPr>
          <p:cNvSpPr>
            <a:spLocks noGrp="1"/>
          </p:cNvSpPr>
          <p:nvPr>
            <p:ph type="body" sz="half" idx="4294967295"/>
          </p:nvPr>
        </p:nvSpPr>
        <p:spPr>
          <a:xfrm>
            <a:off x="5390145" y="4935135"/>
            <a:ext cx="5882243" cy="1756149"/>
          </a:xfrm>
        </p:spPr>
        <p:txBody>
          <a:bodyPr>
            <a:normAutofit/>
          </a:bodyPr>
          <a:lstStyle/>
          <a:p>
            <a:r>
              <a:rPr lang="en-US" sz="1400">
                <a:solidFill>
                  <a:schemeClr val="bg1"/>
                </a:solidFill>
              </a:rPr>
              <a:t>Technological advancement within the seafood sector.</a:t>
            </a:r>
          </a:p>
          <a:p>
            <a:r>
              <a:rPr lang="en-US" sz="1400">
                <a:solidFill>
                  <a:schemeClr val="bg1"/>
                </a:solidFill>
              </a:rPr>
              <a:t>Increased competitiveness (Machine vs. </a:t>
            </a:r>
            <a:r>
              <a:rPr lang="en-US" sz="1400" err="1">
                <a:solidFill>
                  <a:schemeClr val="bg1"/>
                </a:solidFill>
              </a:rPr>
              <a:t>Labour</a:t>
            </a:r>
            <a:r>
              <a:rPr lang="en-US" sz="1400">
                <a:solidFill>
                  <a:schemeClr val="bg1"/>
                </a:solidFill>
              </a:rPr>
              <a:t>).</a:t>
            </a:r>
          </a:p>
          <a:p>
            <a:r>
              <a:rPr lang="en-US" sz="1400">
                <a:solidFill>
                  <a:schemeClr val="bg1"/>
                </a:solidFill>
              </a:rPr>
              <a:t>Better results in processing (impact on pricing)</a:t>
            </a:r>
          </a:p>
          <a:p>
            <a:r>
              <a:rPr lang="en-US" sz="1400">
                <a:solidFill>
                  <a:schemeClr val="bg1"/>
                </a:solidFill>
              </a:rPr>
              <a:t>Use in other food sectors. </a:t>
            </a:r>
          </a:p>
        </p:txBody>
      </p:sp>
      <p:pic>
        <p:nvPicPr>
          <p:cNvPr id="7" name="Picture Placeholder 5" descr="A picture containing indoor&#10;&#10;Description automatically generated">
            <a:extLst>
              <a:ext uri="{FF2B5EF4-FFF2-40B4-BE49-F238E27FC236}">
                <a16:creationId xmlns:a16="http://schemas.microsoft.com/office/drawing/2014/main" id="{D5F2BC51-72F6-4C93-B89A-D801F5C3E91A}"/>
              </a:ext>
            </a:extLst>
          </p:cNvPr>
          <p:cNvPicPr>
            <a:picLocks noGrp="1" noChangeAspect="1"/>
          </p:cNvPicPr>
          <p:nvPr>
            <p:ph type="pic" idx="11"/>
          </p:nvPr>
        </p:nvPicPr>
        <p:blipFill>
          <a:blip r:embed="rId2"/>
          <a:srcRect l="10098" r="10098"/>
          <a:stretch>
            <a:fillRect/>
          </a:stretch>
        </p:blipFill>
        <p:spPr>
          <a:xfrm>
            <a:off x="311150" y="1117600"/>
            <a:ext cx="3546475" cy="2741613"/>
          </a:xfrm>
          <a:prstGeom prst="rect">
            <a:avLst/>
          </a:prstGeom>
        </p:spPr>
      </p:pic>
      <p:pic>
        <p:nvPicPr>
          <p:cNvPr id="8" name="Picture Placeholder 7" descr="A screenshot of a cell phone&#10;&#10;Description automatically generated">
            <a:extLst>
              <a:ext uri="{FF2B5EF4-FFF2-40B4-BE49-F238E27FC236}">
                <a16:creationId xmlns:a16="http://schemas.microsoft.com/office/drawing/2014/main" id="{B3F4C217-96B1-4F3E-9089-59A35A4C00B7}"/>
              </a:ext>
            </a:extLst>
          </p:cNvPr>
          <p:cNvPicPr>
            <a:picLocks noGrp="1" noChangeAspect="1"/>
          </p:cNvPicPr>
          <p:nvPr>
            <p:ph type="pic" idx="12"/>
          </p:nvPr>
        </p:nvPicPr>
        <p:blipFill rotWithShape="1">
          <a:blip r:embed="rId3"/>
          <a:srcRect l="857" t="1915" r="4504" b="-1915"/>
          <a:stretch/>
        </p:blipFill>
        <p:spPr>
          <a:xfrm>
            <a:off x="4019262" y="2571836"/>
            <a:ext cx="3528000" cy="1287377"/>
          </a:xfrm>
          <a:prstGeom prst="rect">
            <a:avLst/>
          </a:prstGeom>
        </p:spPr>
      </p:pic>
      <p:pic>
        <p:nvPicPr>
          <p:cNvPr id="9" name="Picture 9" descr="A screenshot of a cell phone&#10;&#10;Description automatically generated">
            <a:extLst>
              <a:ext uri="{FF2B5EF4-FFF2-40B4-BE49-F238E27FC236}">
                <a16:creationId xmlns:a16="http://schemas.microsoft.com/office/drawing/2014/main" id="{DA4A3EC5-5AE9-4A71-95EE-1FD1683AC29B}"/>
              </a:ext>
            </a:extLst>
          </p:cNvPr>
          <p:cNvPicPr>
            <a:picLocks noGrp="1" noChangeAspect="1"/>
          </p:cNvPicPr>
          <p:nvPr>
            <p:ph type="pic" idx="10"/>
          </p:nvPr>
        </p:nvPicPr>
        <p:blipFill rotWithShape="1">
          <a:blip r:embed="rId4"/>
          <a:srcRect l="-45" r="45" b="8012"/>
          <a:stretch/>
        </p:blipFill>
        <p:spPr>
          <a:xfrm>
            <a:off x="7708900" y="1117600"/>
            <a:ext cx="3548063" cy="2741613"/>
          </a:xfrm>
          <a:prstGeom prst="rect">
            <a:avLst/>
          </a:prstGeom>
        </p:spPr>
      </p:pic>
    </p:spTree>
    <p:extLst>
      <p:ext uri="{BB962C8B-B14F-4D97-AF65-F5344CB8AC3E}">
        <p14:creationId xmlns:p14="http://schemas.microsoft.com/office/powerpoint/2010/main" val="122854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3.54167E-6 -1.48148E-6 L 0.30313 0.13727 " pathEditMode="relative" rAng="0" ptsTypes="AA">
                                      <p:cBhvr>
                                        <p:cTn id="8" dur="2000" fill="hold"/>
                                        <p:tgtEl>
                                          <p:spTgt spid="7"/>
                                        </p:tgtEl>
                                        <p:attrNameLst>
                                          <p:attrName>ppt_x</p:attrName>
                                          <p:attrName>ppt_y</p:attrName>
                                        </p:attrNameLst>
                                      </p:cBhvr>
                                      <p:rCtr x="15156" y="6852"/>
                                    </p:animMotion>
                                  </p:childTnLst>
                                </p:cTn>
                              </p:par>
                              <p:par>
                                <p:cTn id="9" presetID="6" presetClass="emph" presetSubtype="0" fill="hold" nodeType="withEffect">
                                  <p:stCondLst>
                                    <p:cond delay="0"/>
                                  </p:stCondLst>
                                  <p:childTnLst>
                                    <p:animScale>
                                      <p:cBhvr>
                                        <p:cTn id="10" dur="2000" fill="hold"/>
                                        <p:tgtEl>
                                          <p:spTgt spid="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7"/>
                                        </p:tgtEl>
                                      </p:cBhvr>
                                      <p:by x="67000" y="67000"/>
                                    </p:animScale>
                                  </p:childTnLst>
                                </p:cTn>
                              </p:par>
                              <p:par>
                                <p:cTn id="15" presetID="42" presetClass="path" presetSubtype="0" accel="50000" decel="50000" fill="hold" nodeType="withEffect">
                                  <p:stCondLst>
                                    <p:cond delay="0"/>
                                  </p:stCondLst>
                                  <p:childTnLst>
                                    <p:animMotion origin="layout" path="M 0.30313 0.13727 L -3.95833E-6 1.48148E-6 " pathEditMode="relative" rAng="0" ptsTypes="AA">
                                      <p:cBhvr>
                                        <p:cTn id="16" dur="2000" fill="hold"/>
                                        <p:tgtEl>
                                          <p:spTgt spid="7"/>
                                        </p:tgtEl>
                                        <p:attrNameLst>
                                          <p:attrName>ppt_x</p:attrName>
                                          <p:attrName>ppt_y</p:attrName>
                                        </p:attrNameLst>
                                      </p:cBhvr>
                                      <p:rCtr x="-15143" y="-6898"/>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6" presetClass="emph" presetSubtype="0" fill="hold" nodeType="withEffect">
                                  <p:stCondLst>
                                    <p:cond delay="0"/>
                                  </p:stCondLst>
                                  <p:childTnLst>
                                    <p:animScale>
                                      <p:cBhvr>
                                        <p:cTn id="22" dur="2000" fill="hold"/>
                                        <p:tgtEl>
                                          <p:spTgt spid="8"/>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8"/>
                                        </p:tgtEl>
                                      </p:cBhvr>
                                      <p:by x="67000" y="67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42" presetClass="path" presetSubtype="0" accel="50000" decel="50000" fill="hold" nodeType="withEffect">
                                  <p:stCondLst>
                                    <p:cond delay="0"/>
                                  </p:stCondLst>
                                  <p:childTnLst>
                                    <p:animMotion origin="layout" path="M -4.375E-6 -1.48148E-6 L -0.30364 0.13727 " pathEditMode="relative" rAng="0" ptsTypes="AA">
                                      <p:cBhvr>
                                        <p:cTn id="32" dur="2000" fill="hold"/>
                                        <p:tgtEl>
                                          <p:spTgt spid="9"/>
                                        </p:tgtEl>
                                        <p:attrNameLst>
                                          <p:attrName>ppt_x</p:attrName>
                                          <p:attrName>ppt_y</p:attrName>
                                        </p:attrNameLst>
                                      </p:cBhvr>
                                      <p:rCtr x="-15182" y="6852"/>
                                    </p:animMotion>
                                  </p:childTnLst>
                                </p:cTn>
                              </p:par>
                              <p:par>
                                <p:cTn id="33" presetID="6" presetClass="emph" presetSubtype="0" fill="hold" nodeType="withEffect">
                                  <p:stCondLst>
                                    <p:cond delay="0"/>
                                  </p:stCondLst>
                                  <p:childTnLst>
                                    <p:animScale>
                                      <p:cBhvr>
                                        <p:cTn id="34" dur="2000" fill="hold"/>
                                        <p:tgtEl>
                                          <p:spTgt spid="9"/>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2000" fill="hold"/>
                                        <p:tgtEl>
                                          <p:spTgt spid="9"/>
                                        </p:tgtEl>
                                      </p:cBhvr>
                                      <p:by x="67000" y="67000"/>
                                    </p:animScale>
                                  </p:childTnLst>
                                </p:cTn>
                              </p:par>
                              <p:par>
                                <p:cTn id="39" presetID="42" presetClass="path" presetSubtype="0" accel="50000" decel="50000" fill="hold" nodeType="withEffect">
                                  <p:stCondLst>
                                    <p:cond delay="0"/>
                                  </p:stCondLst>
                                  <p:childTnLst>
                                    <p:animMotion origin="layout" path="M -0.30364 0.13727 L -4.79167E-6 -4.44444E-6 " pathEditMode="relative" rAng="0" ptsTypes="AA">
                                      <p:cBhvr>
                                        <p:cTn id="40" dur="2000" fill="hold"/>
                                        <p:tgtEl>
                                          <p:spTgt spid="9"/>
                                        </p:tgtEl>
                                        <p:attrNameLst>
                                          <p:attrName>ppt_x</p:attrName>
                                          <p:attrName>ppt_y</p:attrName>
                                        </p:attrNameLst>
                                      </p:cBhvr>
                                      <p:rCtr x="15195" y="-6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4ACF0E-4FE0-5844-A867-78DBD6B204D3}"/>
              </a:ext>
            </a:extLst>
          </p:cNvPr>
          <p:cNvSpPr>
            <a:spLocks noGrp="1"/>
          </p:cNvSpPr>
          <p:nvPr>
            <p:ph type="title"/>
          </p:nvPr>
        </p:nvSpPr>
        <p:spPr>
          <a:xfrm>
            <a:off x="252918" y="864108"/>
            <a:ext cx="3070574" cy="5120640"/>
          </a:xfrm>
        </p:spPr>
        <p:txBody>
          <a:bodyPr/>
          <a:lstStyle/>
          <a:p>
            <a:r>
              <a:rPr lang="en-US"/>
              <a:t>Disruption</a:t>
            </a:r>
          </a:p>
        </p:txBody>
      </p:sp>
      <p:sp>
        <p:nvSpPr>
          <p:cNvPr id="6" name="Content Placeholder 5">
            <a:extLst>
              <a:ext uri="{FF2B5EF4-FFF2-40B4-BE49-F238E27FC236}">
                <a16:creationId xmlns:a16="http://schemas.microsoft.com/office/drawing/2014/main" id="{605DA4FF-07D3-834B-A874-A5A5132B4478}"/>
              </a:ext>
            </a:extLst>
          </p:cNvPr>
          <p:cNvSpPr>
            <a:spLocks noGrp="1"/>
          </p:cNvSpPr>
          <p:nvPr>
            <p:ph idx="1"/>
          </p:nvPr>
        </p:nvSpPr>
        <p:spPr/>
        <p:txBody>
          <a:bodyPr/>
          <a:lstStyle/>
          <a:p>
            <a:r>
              <a:rPr lang="en-US" dirty="0"/>
              <a:t>Rural areas vs. high tech development.</a:t>
            </a:r>
          </a:p>
          <a:p>
            <a:r>
              <a:rPr lang="en-US" dirty="0"/>
              <a:t>Shift in jobs. Traditional jobs automated but increase in high tech jobs. </a:t>
            </a:r>
          </a:p>
          <a:p>
            <a:r>
              <a:rPr lang="en-US" dirty="0"/>
              <a:t>Competition with </a:t>
            </a:r>
            <a:r>
              <a:rPr lang="en-US" dirty="0" err="1"/>
              <a:t>labour</a:t>
            </a:r>
            <a:r>
              <a:rPr lang="en-US" dirty="0"/>
              <a:t> in other countries. </a:t>
            </a:r>
          </a:p>
          <a:p>
            <a:r>
              <a:rPr lang="en-US" dirty="0"/>
              <a:t>Change of relation with consumer. </a:t>
            </a:r>
          </a:p>
          <a:p>
            <a:r>
              <a:rPr lang="en-US" dirty="0"/>
              <a:t>Disruption of the traditional value chain. </a:t>
            </a:r>
          </a:p>
          <a:p>
            <a:pPr marL="0" indent="0">
              <a:buNone/>
            </a:pPr>
            <a:endParaRPr lang="en-US" dirty="0"/>
          </a:p>
        </p:txBody>
      </p:sp>
      <p:sp>
        <p:nvSpPr>
          <p:cNvPr id="2" name="Skyggnunúmersstaðgengill 1">
            <a:extLst>
              <a:ext uri="{FF2B5EF4-FFF2-40B4-BE49-F238E27FC236}">
                <a16:creationId xmlns:a16="http://schemas.microsoft.com/office/drawing/2014/main" id="{9A0CD3A6-1EE9-478D-95FF-D350CEE6298A}"/>
              </a:ext>
            </a:extLst>
          </p:cNvPr>
          <p:cNvSpPr>
            <a:spLocks noGrp="1"/>
          </p:cNvSpPr>
          <p:nvPr>
            <p:ph type="sldNum" sz="quarter" idx="12"/>
          </p:nvPr>
        </p:nvSpPr>
        <p:spPr/>
        <p:txBody>
          <a:bodyPr/>
          <a:lstStyle/>
          <a:p>
            <a:fld id="{4FAB73BC-B049-4115-A692-8D63A059BFB8}" type="slidenum">
              <a:rPr lang="en-US" smtClean="0"/>
              <a:pPr/>
              <a:t>13</a:t>
            </a:fld>
            <a:endParaRPr lang="en-US"/>
          </a:p>
        </p:txBody>
      </p:sp>
    </p:spTree>
    <p:extLst>
      <p:ext uri="{BB962C8B-B14F-4D97-AF65-F5344CB8AC3E}">
        <p14:creationId xmlns:p14="http://schemas.microsoft.com/office/powerpoint/2010/main" val="279513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4ACF0E-4FE0-5844-A867-78DBD6B204D3}"/>
              </a:ext>
            </a:extLst>
          </p:cNvPr>
          <p:cNvSpPr>
            <a:spLocks noGrp="1"/>
          </p:cNvSpPr>
          <p:nvPr>
            <p:ph type="title"/>
          </p:nvPr>
        </p:nvSpPr>
        <p:spPr>
          <a:xfrm>
            <a:off x="252918" y="864108"/>
            <a:ext cx="3070574" cy="5120640"/>
          </a:xfrm>
        </p:spPr>
        <p:txBody>
          <a:bodyPr/>
          <a:lstStyle/>
          <a:p>
            <a:r>
              <a:rPr lang="en-US" dirty="0"/>
              <a:t>Technology</a:t>
            </a:r>
          </a:p>
        </p:txBody>
      </p:sp>
      <p:sp>
        <p:nvSpPr>
          <p:cNvPr id="6" name="Content Placeholder 5">
            <a:extLst>
              <a:ext uri="{FF2B5EF4-FFF2-40B4-BE49-F238E27FC236}">
                <a16:creationId xmlns:a16="http://schemas.microsoft.com/office/drawing/2014/main" id="{605DA4FF-07D3-834B-A874-A5A5132B4478}"/>
              </a:ext>
            </a:extLst>
          </p:cNvPr>
          <p:cNvSpPr>
            <a:spLocks noGrp="1"/>
          </p:cNvSpPr>
          <p:nvPr>
            <p:ph idx="1"/>
          </p:nvPr>
        </p:nvSpPr>
        <p:spPr/>
        <p:txBody>
          <a:bodyPr>
            <a:normAutofit/>
          </a:bodyPr>
          <a:lstStyle/>
          <a:p>
            <a:r>
              <a:rPr lang="en-GB" dirty="0">
                <a:effectLst/>
                <a:latin typeface="Helvetica Neue" panose="02000503000000020004" pitchFamily="2" charset="0"/>
              </a:rPr>
              <a:t>Episteme (knowledge) and techne (craft/art)</a:t>
            </a:r>
            <a:br>
              <a:rPr lang="en-GB" dirty="0">
                <a:effectLst/>
                <a:latin typeface="Helvetica Neue" panose="02000503000000020004" pitchFamily="2" charset="0"/>
              </a:rPr>
            </a:br>
            <a:endParaRPr lang="en-GB" dirty="0">
              <a:effectLst/>
              <a:latin typeface="Helvetica Neue" panose="02000503000000020004" pitchFamily="2" charset="0"/>
            </a:endParaRPr>
          </a:p>
          <a:p>
            <a:r>
              <a:rPr lang="en-GB" dirty="0">
                <a:effectLst/>
                <a:latin typeface="Helvetica Neue" panose="02000503000000020004" pitchFamily="2" charset="0"/>
              </a:rPr>
              <a:t>Theory and practice </a:t>
            </a:r>
            <a:br>
              <a:rPr lang="en-GB" dirty="0">
                <a:effectLst/>
                <a:latin typeface="Helvetica Neue" panose="02000503000000020004" pitchFamily="2" charset="0"/>
              </a:rPr>
            </a:br>
            <a:endParaRPr lang="en-GB" dirty="0">
              <a:effectLst/>
              <a:latin typeface="Helvetica Neue" panose="02000503000000020004" pitchFamily="2" charset="0"/>
            </a:endParaRPr>
          </a:p>
          <a:p>
            <a:r>
              <a:rPr lang="en-GB" dirty="0">
                <a:effectLst/>
                <a:latin typeface="Helvetica Neue" panose="02000503000000020004" pitchFamily="2" charset="0"/>
              </a:rPr>
              <a:t>Scientific method (logical rules) vs rules of thumb (insight)</a:t>
            </a:r>
            <a:br>
              <a:rPr lang="en-GB" dirty="0">
                <a:effectLst/>
                <a:latin typeface="Helvetica Neue" panose="02000503000000020004" pitchFamily="2" charset="0"/>
              </a:rPr>
            </a:br>
            <a:endParaRPr lang="en-GB" dirty="0">
              <a:effectLst/>
              <a:latin typeface="Helvetica Neue" panose="02000503000000020004" pitchFamily="2" charset="0"/>
            </a:endParaRPr>
          </a:p>
          <a:p>
            <a:r>
              <a:rPr lang="en-GB" dirty="0">
                <a:effectLst/>
                <a:latin typeface="Helvetica Neue" panose="02000503000000020004" pitchFamily="2" charset="0"/>
              </a:rPr>
              <a:t>Knowing that (propositional knowledge) and knowing how (non-articulated knowledge/tacit knowledge)</a:t>
            </a:r>
          </a:p>
          <a:p>
            <a:pPr marL="0" indent="0">
              <a:buNone/>
            </a:pPr>
            <a:endParaRPr lang="en-US" dirty="0"/>
          </a:p>
        </p:txBody>
      </p:sp>
      <p:sp>
        <p:nvSpPr>
          <p:cNvPr id="2" name="Skyggnunúmersstaðgengill 1">
            <a:extLst>
              <a:ext uri="{FF2B5EF4-FFF2-40B4-BE49-F238E27FC236}">
                <a16:creationId xmlns:a16="http://schemas.microsoft.com/office/drawing/2014/main" id="{9A0CD3A6-1EE9-478D-95FF-D350CEE6298A}"/>
              </a:ext>
            </a:extLst>
          </p:cNvPr>
          <p:cNvSpPr>
            <a:spLocks noGrp="1"/>
          </p:cNvSpPr>
          <p:nvPr>
            <p:ph type="sldNum" sz="quarter" idx="12"/>
          </p:nvPr>
        </p:nvSpPr>
        <p:spPr/>
        <p:txBody>
          <a:bodyPr/>
          <a:lstStyle/>
          <a:p>
            <a:fld id="{4FAB73BC-B049-4115-A692-8D63A059BFB8}" type="slidenum">
              <a:rPr lang="en-US" smtClean="0"/>
              <a:pPr/>
              <a:t>2</a:t>
            </a:fld>
            <a:endParaRPr lang="en-US"/>
          </a:p>
        </p:txBody>
      </p:sp>
    </p:spTree>
    <p:extLst>
      <p:ext uri="{BB962C8B-B14F-4D97-AF65-F5344CB8AC3E}">
        <p14:creationId xmlns:p14="http://schemas.microsoft.com/office/powerpoint/2010/main" val="144307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D2F6-713D-0641-4853-1FE301702B42}"/>
              </a:ext>
            </a:extLst>
          </p:cNvPr>
          <p:cNvSpPr>
            <a:spLocks noGrp="1"/>
          </p:cNvSpPr>
          <p:nvPr>
            <p:ph type="title"/>
          </p:nvPr>
        </p:nvSpPr>
        <p:spPr/>
        <p:txBody>
          <a:bodyPr/>
          <a:lstStyle/>
          <a:p>
            <a:r>
              <a:rPr lang="en-IS" dirty="0"/>
              <a:t>Technology</a:t>
            </a:r>
          </a:p>
        </p:txBody>
      </p:sp>
      <p:sp>
        <p:nvSpPr>
          <p:cNvPr id="3" name="Content Placeholder 2">
            <a:extLst>
              <a:ext uri="{FF2B5EF4-FFF2-40B4-BE49-F238E27FC236}">
                <a16:creationId xmlns:a16="http://schemas.microsoft.com/office/drawing/2014/main" id="{EAA4B895-7800-594B-0471-DF9BE0DA08E9}"/>
              </a:ext>
            </a:extLst>
          </p:cNvPr>
          <p:cNvSpPr>
            <a:spLocks noGrp="1"/>
          </p:cNvSpPr>
          <p:nvPr>
            <p:ph idx="1"/>
          </p:nvPr>
        </p:nvSpPr>
        <p:spPr/>
        <p:txBody>
          <a:bodyPr>
            <a:normAutofit fontScale="85000" lnSpcReduction="20000"/>
          </a:bodyPr>
          <a:lstStyle/>
          <a:p>
            <a:pPr marL="0" indent="0">
              <a:buNone/>
            </a:pPr>
            <a:endParaRPr lang="en-GB" dirty="0">
              <a:effectLst/>
              <a:latin typeface="Helvetica Neue" panose="02000503000000020004" pitchFamily="2" charset="0"/>
            </a:endParaRPr>
          </a:p>
          <a:p>
            <a:r>
              <a:rPr lang="en-GB" dirty="0">
                <a:effectLst/>
                <a:latin typeface="Helvetica Neue" panose="02000503000000020004" pitchFamily="2" charset="0"/>
              </a:rPr>
              <a:t>Technology imitates nature </a:t>
            </a:r>
            <a:br>
              <a:rPr lang="en-GB" dirty="0">
                <a:effectLst/>
                <a:latin typeface="Helvetica Neue" panose="02000503000000020004" pitchFamily="2" charset="0"/>
              </a:rPr>
            </a:br>
            <a:endParaRPr lang="en-GB" dirty="0">
              <a:effectLst/>
              <a:latin typeface="Helvetica Neue" panose="02000503000000020004" pitchFamily="2" charset="0"/>
            </a:endParaRPr>
          </a:p>
          <a:p>
            <a:r>
              <a:rPr lang="en-GB" dirty="0">
                <a:effectLst/>
                <a:latin typeface="Helvetica Neue" panose="02000503000000020004" pitchFamily="2" charset="0"/>
              </a:rPr>
              <a:t>Technology can produce things nature cannot. Aristotle “generally </a:t>
            </a:r>
            <a:r>
              <a:rPr lang="en-GB" i="1" dirty="0" err="1">
                <a:effectLst/>
                <a:latin typeface="Helvetica Neue" panose="02000503000000020004" pitchFamily="2" charset="0"/>
              </a:rPr>
              <a:t>technè</a:t>
            </a:r>
            <a:r>
              <a:rPr lang="en-GB" dirty="0">
                <a:effectLst/>
                <a:latin typeface="Helvetica Neue" panose="02000503000000020004" pitchFamily="2" charset="0"/>
              </a:rPr>
              <a:t> in some cases completes what nature cannot bring to a finish, and in others imitates nature” </a:t>
            </a:r>
            <a:br>
              <a:rPr lang="en-GB" dirty="0">
                <a:effectLst/>
                <a:latin typeface="Helvetica Neue" panose="02000503000000020004" pitchFamily="2" charset="0"/>
              </a:rPr>
            </a:br>
            <a:endParaRPr lang="en-GB" dirty="0">
              <a:effectLst/>
              <a:latin typeface="Helvetica Neue" panose="02000503000000020004" pitchFamily="2" charset="0"/>
            </a:endParaRPr>
          </a:p>
          <a:p>
            <a:r>
              <a:rPr lang="en-GB" dirty="0">
                <a:effectLst/>
                <a:latin typeface="Helvetica Neue" panose="02000503000000020004" pitchFamily="2" charset="0"/>
              </a:rPr>
              <a:t>Natural and artificial - „Natural products (animals and their parts, plants, and the four elements) move, grow, change, and reproduce themselves by inner final causes; they are driven by purposes of nature. Artifacts, on the other hand, cannot reproduce themselves.“</a:t>
            </a:r>
            <a:br>
              <a:rPr lang="en-GB" dirty="0">
                <a:effectLst/>
                <a:latin typeface="Helvetica Neue" panose="02000503000000020004" pitchFamily="2" charset="0"/>
              </a:rPr>
            </a:br>
            <a:endParaRPr lang="en-GB" dirty="0">
              <a:effectLst/>
              <a:latin typeface="Helvetica Neue" panose="02000503000000020004" pitchFamily="2" charset="0"/>
            </a:endParaRPr>
          </a:p>
          <a:p>
            <a:r>
              <a:rPr lang="en-GB" dirty="0">
                <a:effectLst/>
                <a:latin typeface="Helvetica Neue" panose="02000503000000020004" pitchFamily="2" charset="0"/>
              </a:rPr>
              <a:t>Technology - instrumentality and productivity </a:t>
            </a:r>
          </a:p>
          <a:p>
            <a:pPr lvl="1"/>
            <a:r>
              <a:rPr lang="en-GB" dirty="0">
                <a:effectLst/>
                <a:latin typeface="Helvetica Neue" panose="02000503000000020004" pitchFamily="2" charset="0"/>
              </a:rPr>
              <a:t>Instrumentality - control of life and environment</a:t>
            </a:r>
          </a:p>
          <a:p>
            <a:pPr lvl="1"/>
            <a:r>
              <a:rPr lang="en-GB" dirty="0">
                <a:effectLst/>
                <a:latin typeface="Helvetica Neue" panose="02000503000000020004" pitchFamily="2" charset="0"/>
              </a:rPr>
              <a:t>Productivity - invent new things to achieve something</a:t>
            </a:r>
          </a:p>
          <a:p>
            <a:endParaRPr lang="en-IS" dirty="0"/>
          </a:p>
        </p:txBody>
      </p:sp>
      <p:sp>
        <p:nvSpPr>
          <p:cNvPr id="4" name="Slide Number Placeholder 3">
            <a:extLst>
              <a:ext uri="{FF2B5EF4-FFF2-40B4-BE49-F238E27FC236}">
                <a16:creationId xmlns:a16="http://schemas.microsoft.com/office/drawing/2014/main" id="{14101150-B47C-BEAE-1A21-CA2B1EF29429}"/>
              </a:ext>
            </a:extLst>
          </p:cNvPr>
          <p:cNvSpPr>
            <a:spLocks noGrp="1"/>
          </p:cNvSpPr>
          <p:nvPr>
            <p:ph type="sldNum" sz="quarter" idx="12"/>
          </p:nvPr>
        </p:nvSpPr>
        <p:spPr/>
        <p:txBody>
          <a:bodyPr/>
          <a:lstStyle/>
          <a:p>
            <a:fld id="{4FAB73BC-B049-4115-A692-8D63A059BFB8}" type="slidenum">
              <a:rPr lang="en-US" smtClean="0"/>
              <a:pPr/>
              <a:t>3</a:t>
            </a:fld>
            <a:endParaRPr lang="en-US"/>
          </a:p>
        </p:txBody>
      </p:sp>
    </p:spTree>
    <p:extLst>
      <p:ext uri="{BB962C8B-B14F-4D97-AF65-F5344CB8AC3E}">
        <p14:creationId xmlns:p14="http://schemas.microsoft.com/office/powerpoint/2010/main" val="3926844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D2F6-713D-0641-4853-1FE301702B42}"/>
              </a:ext>
            </a:extLst>
          </p:cNvPr>
          <p:cNvSpPr>
            <a:spLocks noGrp="1"/>
          </p:cNvSpPr>
          <p:nvPr>
            <p:ph type="title"/>
          </p:nvPr>
        </p:nvSpPr>
        <p:spPr/>
        <p:txBody>
          <a:bodyPr/>
          <a:lstStyle/>
          <a:p>
            <a:r>
              <a:rPr lang="en-IS" dirty="0"/>
              <a:t>Technology</a:t>
            </a:r>
          </a:p>
        </p:txBody>
      </p:sp>
      <p:sp>
        <p:nvSpPr>
          <p:cNvPr id="3" name="Content Placeholder 2">
            <a:extLst>
              <a:ext uri="{FF2B5EF4-FFF2-40B4-BE49-F238E27FC236}">
                <a16:creationId xmlns:a16="http://schemas.microsoft.com/office/drawing/2014/main" id="{EAA4B895-7800-594B-0471-DF9BE0DA08E9}"/>
              </a:ext>
            </a:extLst>
          </p:cNvPr>
          <p:cNvSpPr>
            <a:spLocks noGrp="1"/>
          </p:cNvSpPr>
          <p:nvPr>
            <p:ph idx="1"/>
          </p:nvPr>
        </p:nvSpPr>
        <p:spPr/>
        <p:txBody>
          <a:bodyPr>
            <a:normAutofit/>
          </a:bodyPr>
          <a:lstStyle/>
          <a:p>
            <a:pPr marL="0" indent="0">
              <a:buNone/>
            </a:pPr>
            <a:endParaRPr lang="en-GB" dirty="0">
              <a:effectLst/>
              <a:latin typeface="Helvetica Neue" panose="02000503000000020004" pitchFamily="2" charset="0"/>
            </a:endParaRPr>
          </a:p>
          <a:p>
            <a:r>
              <a:rPr lang="en-GB" dirty="0">
                <a:effectLst/>
                <a:latin typeface="Helvetica Neue" panose="02000503000000020004" pitchFamily="2" charset="0"/>
              </a:rPr>
              <a:t>Relationship between Science and Technology </a:t>
            </a:r>
          </a:p>
          <a:p>
            <a:pPr lvl="1"/>
            <a:r>
              <a:rPr lang="en-GB" dirty="0">
                <a:effectLst/>
                <a:latin typeface="Helvetica Neue" panose="02000503000000020004" pitchFamily="2" charset="0"/>
              </a:rPr>
              <a:t>Is technology applied science?</a:t>
            </a:r>
          </a:p>
          <a:p>
            <a:pPr lvl="1"/>
            <a:r>
              <a:rPr lang="en-GB" dirty="0">
                <a:effectLst/>
                <a:latin typeface="Helvetica Neue" panose="02000503000000020004" pitchFamily="2" charset="0"/>
              </a:rPr>
              <a:t>What about the impact of technology on science?</a:t>
            </a:r>
          </a:p>
          <a:p>
            <a:r>
              <a:rPr lang="en-GB" dirty="0">
                <a:effectLst/>
                <a:latin typeface="Helvetica Neue" panose="02000503000000020004" pitchFamily="2" charset="0"/>
              </a:rPr>
              <a:t>Ontology</a:t>
            </a:r>
          </a:p>
          <a:p>
            <a:pPr lvl="1"/>
            <a:r>
              <a:rPr lang="en-GB" dirty="0">
                <a:effectLst/>
                <a:latin typeface="Helvetica Neue" panose="02000503000000020004" pitchFamily="2" charset="0"/>
              </a:rPr>
              <a:t>Science: How things are? (Actuality)</a:t>
            </a:r>
          </a:p>
          <a:p>
            <a:pPr lvl="1"/>
            <a:r>
              <a:rPr lang="en-GB" dirty="0">
                <a:effectLst/>
                <a:latin typeface="Helvetica Neue" panose="02000503000000020004" pitchFamily="2" charset="0"/>
              </a:rPr>
              <a:t>Technology: How things ought to be? (Possibility)</a:t>
            </a:r>
          </a:p>
          <a:p>
            <a:endParaRPr lang="en-IS" dirty="0"/>
          </a:p>
        </p:txBody>
      </p:sp>
      <p:sp>
        <p:nvSpPr>
          <p:cNvPr id="4" name="Slide Number Placeholder 3">
            <a:extLst>
              <a:ext uri="{FF2B5EF4-FFF2-40B4-BE49-F238E27FC236}">
                <a16:creationId xmlns:a16="http://schemas.microsoft.com/office/drawing/2014/main" id="{14101150-B47C-BEAE-1A21-CA2B1EF29429}"/>
              </a:ext>
            </a:extLst>
          </p:cNvPr>
          <p:cNvSpPr>
            <a:spLocks noGrp="1"/>
          </p:cNvSpPr>
          <p:nvPr>
            <p:ph type="sldNum" sz="quarter" idx="12"/>
          </p:nvPr>
        </p:nvSpPr>
        <p:spPr/>
        <p:txBody>
          <a:bodyPr/>
          <a:lstStyle/>
          <a:p>
            <a:fld id="{4FAB73BC-B049-4115-A692-8D63A059BFB8}" type="slidenum">
              <a:rPr lang="en-US" smtClean="0"/>
              <a:pPr/>
              <a:t>4</a:t>
            </a:fld>
            <a:endParaRPr lang="en-US"/>
          </a:p>
        </p:txBody>
      </p:sp>
    </p:spTree>
    <p:extLst>
      <p:ext uri="{BB962C8B-B14F-4D97-AF65-F5344CB8AC3E}">
        <p14:creationId xmlns:p14="http://schemas.microsoft.com/office/powerpoint/2010/main" val="118244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374C-21D2-D3DE-B633-F6AE4C221322}"/>
              </a:ext>
            </a:extLst>
          </p:cNvPr>
          <p:cNvSpPr>
            <a:spLocks noGrp="1"/>
          </p:cNvSpPr>
          <p:nvPr>
            <p:ph type="title"/>
          </p:nvPr>
        </p:nvSpPr>
        <p:spPr/>
        <p:txBody>
          <a:bodyPr/>
          <a:lstStyle/>
          <a:p>
            <a:r>
              <a:rPr lang="en-IS" dirty="0"/>
              <a:t>Technological progress </a:t>
            </a:r>
          </a:p>
        </p:txBody>
      </p:sp>
      <p:sp>
        <p:nvSpPr>
          <p:cNvPr id="3" name="Content Placeholder 2">
            <a:extLst>
              <a:ext uri="{FF2B5EF4-FFF2-40B4-BE49-F238E27FC236}">
                <a16:creationId xmlns:a16="http://schemas.microsoft.com/office/drawing/2014/main" id="{A4E9C34B-06AE-8DE3-0649-827F35D78736}"/>
              </a:ext>
            </a:extLst>
          </p:cNvPr>
          <p:cNvSpPr>
            <a:spLocks noGrp="1"/>
          </p:cNvSpPr>
          <p:nvPr>
            <p:ph idx="1"/>
          </p:nvPr>
        </p:nvSpPr>
        <p:spPr/>
        <p:txBody>
          <a:bodyPr>
            <a:normAutofit fontScale="92500"/>
          </a:bodyPr>
          <a:lstStyle/>
          <a:p>
            <a:r>
              <a:rPr lang="en-GB" dirty="0">
                <a:effectLst/>
                <a:latin typeface="Helvetica Neue" panose="02000503000000020004" pitchFamily="2" charset="0"/>
              </a:rPr>
              <a:t>Bacon in the Novum Organum: „Again, it is well to observe the force and virtue and consequences of discoveries, and these are to be seen nowhere more conspicuously than in those three which were unknown to the ancients, and of which the origin, though recent, is obscure and inglorious; namely, printing, gunpowder, and the magnet. For these three have changed the whole face and state of things throughout the world; the first in literature, the second in warfare, the third in navigation; whence have followed innumerable changes, insomuch that no empire, no sect, no star seems to have exerted greater power and influence in human affairs than these mechanical discoveries.“</a:t>
            </a:r>
          </a:p>
          <a:p>
            <a:endParaRPr lang="en-IS" dirty="0"/>
          </a:p>
        </p:txBody>
      </p:sp>
      <p:sp>
        <p:nvSpPr>
          <p:cNvPr id="4" name="Slide Number Placeholder 3">
            <a:extLst>
              <a:ext uri="{FF2B5EF4-FFF2-40B4-BE49-F238E27FC236}">
                <a16:creationId xmlns:a16="http://schemas.microsoft.com/office/drawing/2014/main" id="{D3881419-F156-2E75-2806-E29AB1D33D3B}"/>
              </a:ext>
            </a:extLst>
          </p:cNvPr>
          <p:cNvSpPr>
            <a:spLocks noGrp="1"/>
          </p:cNvSpPr>
          <p:nvPr>
            <p:ph type="sldNum" sz="quarter" idx="12"/>
          </p:nvPr>
        </p:nvSpPr>
        <p:spPr/>
        <p:txBody>
          <a:bodyPr/>
          <a:lstStyle/>
          <a:p>
            <a:fld id="{4FAB73BC-B049-4115-A692-8D63A059BFB8}" type="slidenum">
              <a:rPr lang="en-US" smtClean="0"/>
              <a:pPr/>
              <a:t>5</a:t>
            </a:fld>
            <a:endParaRPr lang="en-US"/>
          </a:p>
        </p:txBody>
      </p:sp>
    </p:spTree>
    <p:extLst>
      <p:ext uri="{BB962C8B-B14F-4D97-AF65-F5344CB8AC3E}">
        <p14:creationId xmlns:p14="http://schemas.microsoft.com/office/powerpoint/2010/main" val="1890795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ill 5">
            <a:extLst>
              <a:ext uri="{FF2B5EF4-FFF2-40B4-BE49-F238E27FC236}">
                <a16:creationId xmlns:a16="http://schemas.microsoft.com/office/drawing/2014/main" id="{E6633981-5C86-4959-ABEF-77259F4BCB5D}"/>
              </a:ext>
            </a:extLst>
          </p:cNvPr>
          <p:cNvSpPr>
            <a:spLocks noGrp="1"/>
          </p:cNvSpPr>
          <p:nvPr>
            <p:ph type="title"/>
          </p:nvPr>
        </p:nvSpPr>
        <p:spPr>
          <a:xfrm>
            <a:off x="310633" y="4935135"/>
            <a:ext cx="4821381" cy="1756150"/>
          </a:xfrm>
        </p:spPr>
        <p:txBody>
          <a:bodyPr>
            <a:normAutofit/>
          </a:bodyPr>
          <a:lstStyle/>
          <a:p>
            <a:r>
              <a:rPr lang="is-IS" sz="3200" err="1"/>
              <a:t>Industrial</a:t>
            </a:r>
            <a:r>
              <a:rPr lang="is-IS" sz="3200"/>
              <a:t> </a:t>
            </a:r>
            <a:br>
              <a:rPr lang="is-IS" sz="3200"/>
            </a:br>
            <a:r>
              <a:rPr lang="is-IS" sz="3200" err="1"/>
              <a:t>revolutions</a:t>
            </a:r>
            <a:endParaRPr lang="is-IS" sz="3200"/>
          </a:p>
        </p:txBody>
      </p:sp>
      <p:sp>
        <p:nvSpPr>
          <p:cNvPr id="7" name="Textastaðgengill 6">
            <a:extLst>
              <a:ext uri="{FF2B5EF4-FFF2-40B4-BE49-F238E27FC236}">
                <a16:creationId xmlns:a16="http://schemas.microsoft.com/office/drawing/2014/main" id="{9A31A0B0-AB64-4B9D-AF64-B6536904E783}"/>
              </a:ext>
            </a:extLst>
          </p:cNvPr>
          <p:cNvSpPr>
            <a:spLocks noGrp="1"/>
          </p:cNvSpPr>
          <p:nvPr>
            <p:ph type="body" sz="half" idx="4294967295"/>
          </p:nvPr>
        </p:nvSpPr>
        <p:spPr>
          <a:xfrm>
            <a:off x="5390145" y="4935135"/>
            <a:ext cx="5882243" cy="1756149"/>
          </a:xfrm>
        </p:spPr>
        <p:txBody>
          <a:bodyPr>
            <a:normAutofit/>
          </a:bodyPr>
          <a:lstStyle/>
          <a:p>
            <a:r>
              <a:rPr lang="en-US" sz="1400">
                <a:solidFill>
                  <a:schemeClr val="bg1"/>
                </a:solidFill>
              </a:rPr>
              <a:t>First (steam power) 1760-1870</a:t>
            </a:r>
          </a:p>
          <a:p>
            <a:r>
              <a:rPr lang="en-US" sz="1400">
                <a:solidFill>
                  <a:schemeClr val="bg1"/>
                </a:solidFill>
              </a:rPr>
              <a:t>Second (electricity) 1870-1970</a:t>
            </a:r>
          </a:p>
          <a:p>
            <a:r>
              <a:rPr lang="en-US" sz="1400">
                <a:solidFill>
                  <a:schemeClr val="bg1"/>
                </a:solidFill>
              </a:rPr>
              <a:t>Third (information technology) 1970-2010</a:t>
            </a:r>
          </a:p>
          <a:p>
            <a:r>
              <a:rPr lang="en-US" sz="1400">
                <a:solidFill>
                  <a:schemeClr val="bg1"/>
                </a:solidFill>
              </a:rPr>
              <a:t>Fourth (artificial intelligence) 2010-</a:t>
            </a:r>
          </a:p>
        </p:txBody>
      </p:sp>
      <p:pic>
        <p:nvPicPr>
          <p:cNvPr id="8" name="Staðgengill myndar 11" descr="A close up of a logo&#10;&#10;Description automatically generated">
            <a:extLst>
              <a:ext uri="{FF2B5EF4-FFF2-40B4-BE49-F238E27FC236}">
                <a16:creationId xmlns:a16="http://schemas.microsoft.com/office/drawing/2014/main" id="{51AB2A72-AA1F-43CA-A0C7-6DDC9D896627}"/>
              </a:ext>
            </a:extLst>
          </p:cNvPr>
          <p:cNvPicPr>
            <a:picLocks noChangeAspect="1"/>
          </p:cNvPicPr>
          <p:nvPr/>
        </p:nvPicPr>
        <p:blipFill rotWithShape="1">
          <a:blip r:embed="rId3">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t="457" b="314"/>
          <a:stretch/>
        </p:blipFill>
        <p:spPr>
          <a:xfrm>
            <a:off x="310634" y="1584014"/>
            <a:ext cx="2011150" cy="2011328"/>
          </a:xfrm>
          <a:prstGeom prst="rect">
            <a:avLst/>
          </a:prstGeom>
        </p:spPr>
      </p:pic>
      <p:pic>
        <p:nvPicPr>
          <p:cNvPr id="9" name="Mynd 8" descr="Mynd sem inniheldur klippimyndir&#10;&#10;Lýsing búin til með mjög miklum áreiðanleika">
            <a:extLst>
              <a:ext uri="{FF2B5EF4-FFF2-40B4-BE49-F238E27FC236}">
                <a16:creationId xmlns:a16="http://schemas.microsoft.com/office/drawing/2014/main" id="{A6BA53BA-A79E-400F-8AB0-D3314D48DA08}"/>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2890252" y="2589678"/>
            <a:ext cx="2642792" cy="1005664"/>
          </a:xfrm>
          <a:prstGeom prst="rect">
            <a:avLst/>
          </a:prstGeom>
        </p:spPr>
      </p:pic>
      <p:pic>
        <p:nvPicPr>
          <p:cNvPr id="10" name="Mynd 9" descr="A close up of a logo&#10;&#10;Description automatically generated">
            <a:extLst>
              <a:ext uri="{FF2B5EF4-FFF2-40B4-BE49-F238E27FC236}">
                <a16:creationId xmlns:a16="http://schemas.microsoft.com/office/drawing/2014/main" id="{599439B3-7F73-4913-916D-ADA2C8BA3D0D}"/>
              </a:ext>
            </a:extLst>
          </p:cNvPr>
          <p:cNvPicPr>
            <a:picLocks noChangeAspect="1"/>
          </p:cNvPicPr>
          <p:nvPr/>
        </p:nvPicPr>
        <p:blipFill>
          <a:blip r:embed="rId7">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6148201" y="1989998"/>
            <a:ext cx="2178938" cy="1605344"/>
          </a:xfrm>
          <a:prstGeom prst="rect">
            <a:avLst/>
          </a:prstGeom>
        </p:spPr>
      </p:pic>
      <p:pic>
        <p:nvPicPr>
          <p:cNvPr id="11" name="Mynd 10" descr="A drawing of a face&#10;&#10;Description automatically generated">
            <a:extLst>
              <a:ext uri="{FF2B5EF4-FFF2-40B4-BE49-F238E27FC236}">
                <a16:creationId xmlns:a16="http://schemas.microsoft.com/office/drawing/2014/main" id="{0EFDBA4C-23F6-43AE-B036-715F8493C407}"/>
              </a:ext>
            </a:extLst>
          </p:cNvPr>
          <p:cNvPicPr>
            <a:picLocks noChangeAspect="1"/>
          </p:cNvPicPr>
          <p:nvPr/>
        </p:nvPicPr>
        <p:blipFill>
          <a:blip r:embed="rId9">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908011" y="1904243"/>
            <a:ext cx="2364378" cy="1691099"/>
          </a:xfrm>
          <a:prstGeom prst="rect">
            <a:avLst/>
          </a:prstGeom>
        </p:spPr>
      </p:pic>
    </p:spTree>
    <p:extLst>
      <p:ext uri="{BB962C8B-B14F-4D97-AF65-F5344CB8AC3E}">
        <p14:creationId xmlns:p14="http://schemas.microsoft.com/office/powerpoint/2010/main" val="197899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ill 5">
            <a:extLst>
              <a:ext uri="{FF2B5EF4-FFF2-40B4-BE49-F238E27FC236}">
                <a16:creationId xmlns:a16="http://schemas.microsoft.com/office/drawing/2014/main" id="{9414FE01-E1FC-4D87-A9DB-7A5D62C4DEB0}"/>
              </a:ext>
            </a:extLst>
          </p:cNvPr>
          <p:cNvSpPr>
            <a:spLocks noGrp="1"/>
          </p:cNvSpPr>
          <p:nvPr>
            <p:ph type="title"/>
          </p:nvPr>
        </p:nvSpPr>
        <p:spPr/>
        <p:txBody>
          <a:bodyPr/>
          <a:lstStyle/>
          <a:p>
            <a:r>
              <a:rPr lang="is-IS" err="1"/>
              <a:t>Technological</a:t>
            </a:r>
            <a:r>
              <a:rPr lang="is-IS"/>
              <a:t> </a:t>
            </a:r>
            <a:r>
              <a:rPr lang="is-IS" err="1"/>
              <a:t>advancement</a:t>
            </a:r>
            <a:endParaRPr lang="is-IS"/>
          </a:p>
        </p:txBody>
      </p:sp>
      <p:sp>
        <p:nvSpPr>
          <p:cNvPr id="7" name="Textastaðgengill 6">
            <a:extLst>
              <a:ext uri="{FF2B5EF4-FFF2-40B4-BE49-F238E27FC236}">
                <a16:creationId xmlns:a16="http://schemas.microsoft.com/office/drawing/2014/main" id="{7BCAA979-1FF8-4143-B590-E9BAF0EFBD2E}"/>
              </a:ext>
            </a:extLst>
          </p:cNvPr>
          <p:cNvSpPr>
            <a:spLocks noGrp="1"/>
          </p:cNvSpPr>
          <p:nvPr>
            <p:ph type="body" sz="half" idx="2"/>
          </p:nvPr>
        </p:nvSpPr>
        <p:spPr/>
        <p:txBody>
          <a:bodyPr/>
          <a:lstStyle/>
          <a:p>
            <a:endParaRPr lang="is-IS"/>
          </a:p>
        </p:txBody>
      </p:sp>
      <p:pic>
        <p:nvPicPr>
          <p:cNvPr id="8" name="Picture 10" descr="A small boat in a body of water&#10;&#10;Description automatically generated">
            <a:extLst>
              <a:ext uri="{FF2B5EF4-FFF2-40B4-BE49-F238E27FC236}">
                <a16:creationId xmlns:a16="http://schemas.microsoft.com/office/drawing/2014/main" id="{58C11D8D-61EA-40B9-8CCC-497FDD6EEBA0}"/>
              </a:ext>
            </a:extLst>
          </p:cNvPr>
          <p:cNvPicPr>
            <a:picLocks noGrp="1" noChangeAspect="1"/>
          </p:cNvPicPr>
          <p:nvPr>
            <p:ph type="pic" idx="11"/>
          </p:nvPr>
        </p:nvPicPr>
        <p:blipFill>
          <a:blip r:embed="rId2"/>
          <a:srcRect l="21849" r="21849"/>
          <a:stretch>
            <a:fillRect/>
          </a:stretch>
        </p:blipFill>
        <p:spPr>
          <a:xfrm>
            <a:off x="311150" y="1111250"/>
            <a:ext cx="2806700" cy="2808288"/>
          </a:xfrm>
          <a:prstGeom prst="rect">
            <a:avLst/>
          </a:prstGeom>
        </p:spPr>
      </p:pic>
      <p:pic>
        <p:nvPicPr>
          <p:cNvPr id="9" name="Picture 12" descr="A group of people on a boat&#10;&#10;Description automatically generated">
            <a:extLst>
              <a:ext uri="{FF2B5EF4-FFF2-40B4-BE49-F238E27FC236}">
                <a16:creationId xmlns:a16="http://schemas.microsoft.com/office/drawing/2014/main" id="{8E86DFAF-A2E9-4636-ADD0-289987BBCBF6}"/>
              </a:ext>
            </a:extLst>
          </p:cNvPr>
          <p:cNvPicPr>
            <a:picLocks noGrp="1" noChangeAspect="1"/>
          </p:cNvPicPr>
          <p:nvPr>
            <p:ph type="pic" idx="12"/>
          </p:nvPr>
        </p:nvPicPr>
        <p:blipFill>
          <a:blip r:embed="rId3"/>
          <a:srcRect l="16344" r="16344"/>
          <a:stretch>
            <a:fillRect/>
          </a:stretch>
        </p:blipFill>
        <p:spPr>
          <a:xfrm>
            <a:off x="3238500" y="1111250"/>
            <a:ext cx="2808288" cy="2808288"/>
          </a:xfrm>
          <a:prstGeom prst="rect">
            <a:avLst/>
          </a:prstGeom>
        </p:spPr>
      </p:pic>
      <p:pic>
        <p:nvPicPr>
          <p:cNvPr id="10" name="Picture 8" descr="A picture containing boat, photo, black, white&#10;&#10;Description automatically generated">
            <a:extLst>
              <a:ext uri="{FF2B5EF4-FFF2-40B4-BE49-F238E27FC236}">
                <a16:creationId xmlns:a16="http://schemas.microsoft.com/office/drawing/2014/main" id="{62195756-7711-41FC-9C4A-174179FC5F56}"/>
              </a:ext>
            </a:extLst>
          </p:cNvPr>
          <p:cNvPicPr>
            <a:picLocks noGrp="1" noChangeAspect="1"/>
          </p:cNvPicPr>
          <p:nvPr>
            <p:ph type="pic" idx="13"/>
          </p:nvPr>
        </p:nvPicPr>
        <p:blipFill rotWithShape="1">
          <a:blip r:embed="rId4"/>
          <a:srcRect l="16442" r="16442"/>
          <a:stretch/>
        </p:blipFill>
        <p:spPr>
          <a:xfrm>
            <a:off x="6167438" y="1111250"/>
            <a:ext cx="2806700" cy="2808288"/>
          </a:xfrm>
          <a:prstGeom prst="rect">
            <a:avLst/>
          </a:prstGeom>
        </p:spPr>
      </p:pic>
      <p:pic>
        <p:nvPicPr>
          <p:cNvPr id="11" name="Picture Placeholder 6" descr="A small boat in a body of water&#10;&#10;Description automatically generated">
            <a:extLst>
              <a:ext uri="{FF2B5EF4-FFF2-40B4-BE49-F238E27FC236}">
                <a16:creationId xmlns:a16="http://schemas.microsoft.com/office/drawing/2014/main" id="{2F12031B-39CD-4BAE-A653-89D7A92C0D8E}"/>
              </a:ext>
            </a:extLst>
          </p:cNvPr>
          <p:cNvPicPr>
            <a:picLocks noGrp="1" noChangeAspect="1"/>
          </p:cNvPicPr>
          <p:nvPr>
            <p:ph type="pic" idx="10"/>
          </p:nvPr>
        </p:nvPicPr>
        <p:blipFill rotWithShape="1">
          <a:blip r:embed="rId5"/>
          <a:srcRect l="17833" r="17833"/>
          <a:stretch/>
        </p:blipFill>
        <p:spPr>
          <a:xfrm>
            <a:off x="9094788" y="1111250"/>
            <a:ext cx="2808287" cy="2808288"/>
          </a:xfrm>
          <a:prstGeom prst="rect">
            <a:avLst/>
          </a:prstGeom>
        </p:spPr>
      </p:pic>
    </p:spTree>
    <p:extLst>
      <p:ext uri="{BB962C8B-B14F-4D97-AF65-F5344CB8AC3E}">
        <p14:creationId xmlns:p14="http://schemas.microsoft.com/office/powerpoint/2010/main" val="34192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5E-6 3.33333E-6 L 0.35938 0.00046 " pathEditMode="relative" rAng="0" ptsTypes="AA">
                                      <p:cBhvr>
                                        <p:cTn id="8" dur="2000" fill="hold"/>
                                        <p:tgtEl>
                                          <p:spTgt spid="8"/>
                                        </p:tgtEl>
                                        <p:attrNameLst>
                                          <p:attrName>ppt_x</p:attrName>
                                          <p:attrName>ppt_y</p:attrName>
                                        </p:attrNameLst>
                                      </p:cBhvr>
                                      <p:rCtr x="17969" y="23"/>
                                    </p:animMotion>
                                  </p:childTnLst>
                                </p:cTn>
                              </p:par>
                              <p:par>
                                <p:cTn id="9" presetID="6" presetClass="emph" presetSubtype="0" fill="hold" nodeType="withEffect">
                                  <p:stCondLst>
                                    <p:cond delay="0"/>
                                  </p:stCondLst>
                                  <p:childTnLst>
                                    <p:animScale>
                                      <p:cBhvr>
                                        <p:cTn id="10" dur="2000" fill="hold"/>
                                        <p:tgtEl>
                                          <p:spTgt spid="8"/>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8"/>
                                        </p:tgtEl>
                                      </p:cBhvr>
                                      <p:by x="67000" y="67000"/>
                                    </p:animScale>
                                  </p:childTnLst>
                                </p:cTn>
                              </p:par>
                              <p:par>
                                <p:cTn id="15" presetID="42" presetClass="path" presetSubtype="0" accel="50000" decel="50000" fill="hold" nodeType="withEffect">
                                  <p:stCondLst>
                                    <p:cond delay="0"/>
                                  </p:stCondLst>
                                  <p:childTnLst>
                                    <p:animMotion origin="layout" path="M 0.35938 0.00046 L 5E-6 4.81481E-6 " pathEditMode="relative" rAng="0" ptsTypes="AA">
                                      <p:cBhvr>
                                        <p:cTn id="16" dur="2000" fill="hold"/>
                                        <p:tgtEl>
                                          <p:spTgt spid="8"/>
                                        </p:tgtEl>
                                        <p:attrNameLst>
                                          <p:attrName>ppt_x</p:attrName>
                                          <p:attrName>ppt_y</p:attrName>
                                        </p:attrNameLst>
                                      </p:cBhvr>
                                      <p:rCtr x="-17969" y="-46"/>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8.33333E-7 3.33333E-6 L 0.11927 0.00046 " pathEditMode="relative" rAng="0" ptsTypes="AA">
                                      <p:cBhvr>
                                        <p:cTn id="22" dur="2000" fill="hold"/>
                                        <p:tgtEl>
                                          <p:spTgt spid="9"/>
                                        </p:tgtEl>
                                        <p:attrNameLst>
                                          <p:attrName>ppt_x</p:attrName>
                                          <p:attrName>ppt_y</p:attrName>
                                        </p:attrNameLst>
                                      </p:cBhvr>
                                      <p:rCtr x="5964" y="23"/>
                                    </p:animMotion>
                                  </p:childTnLst>
                                </p:cTn>
                              </p:par>
                              <p:par>
                                <p:cTn id="23" presetID="6" presetClass="emph" presetSubtype="0" fill="hold" nodeType="withEffect">
                                  <p:stCondLst>
                                    <p:cond delay="0"/>
                                  </p:stCondLst>
                                  <p:childTnLst>
                                    <p:animScale>
                                      <p:cBhvr>
                                        <p:cTn id="24" dur="2000" fill="hold"/>
                                        <p:tgtEl>
                                          <p:spTgt spid="9"/>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9"/>
                                        </p:tgtEl>
                                      </p:cBhvr>
                                      <p:by x="67000" y="67000"/>
                                    </p:animScale>
                                  </p:childTnLst>
                                </p:cTn>
                              </p:par>
                              <p:par>
                                <p:cTn id="29" presetID="42" presetClass="path" presetSubtype="0" accel="50000" decel="50000" fill="hold" nodeType="withEffect">
                                  <p:stCondLst>
                                    <p:cond delay="0"/>
                                  </p:stCondLst>
                                  <p:childTnLst>
                                    <p:animMotion origin="layout" path="M 0.11927 0.00046 L 2.08333E-7 3.7037E-7 " pathEditMode="relative" rAng="0" ptsTypes="AA">
                                      <p:cBhvr>
                                        <p:cTn id="30" dur="2000" fill="hold"/>
                                        <p:tgtEl>
                                          <p:spTgt spid="9"/>
                                        </p:tgtEl>
                                        <p:attrNameLst>
                                          <p:attrName>ppt_x</p:attrName>
                                          <p:attrName>ppt_y</p:attrName>
                                        </p:attrNameLst>
                                      </p:cBhvr>
                                      <p:rCtr x="-5951" y="0"/>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42" presetClass="path" presetSubtype="0" accel="50000" decel="50000" fill="hold" nodeType="withEffect">
                                  <p:stCondLst>
                                    <p:cond delay="0"/>
                                  </p:stCondLst>
                                  <p:childTnLst>
                                    <p:animMotion origin="layout" path="M -3.54167E-6 3.33333E-6 L -0.12096 0.00047 " pathEditMode="relative" rAng="0" ptsTypes="AA">
                                      <p:cBhvr>
                                        <p:cTn id="36" dur="2000" fill="hold"/>
                                        <p:tgtEl>
                                          <p:spTgt spid="10"/>
                                        </p:tgtEl>
                                        <p:attrNameLst>
                                          <p:attrName>ppt_x</p:attrName>
                                          <p:attrName>ppt_y</p:attrName>
                                        </p:attrNameLst>
                                      </p:cBhvr>
                                      <p:rCtr x="-6055" y="-23"/>
                                    </p:animMotion>
                                  </p:childTnLst>
                                </p:cTn>
                              </p:par>
                              <p:par>
                                <p:cTn id="37" presetID="6" presetClass="emph" presetSubtype="0" fill="hold" nodeType="withEffect">
                                  <p:stCondLst>
                                    <p:cond delay="0"/>
                                  </p:stCondLst>
                                  <p:childTnLst>
                                    <p:animScale>
                                      <p:cBhvr>
                                        <p:cTn id="38" dur="2000" fill="hold"/>
                                        <p:tgtEl>
                                          <p:spTgt spid="10"/>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10"/>
                                        </p:tgtEl>
                                      </p:cBhvr>
                                      <p:by x="67000" y="67000"/>
                                    </p:animScale>
                                  </p:childTnLst>
                                </p:cTn>
                              </p:par>
                              <p:par>
                                <p:cTn id="43" presetID="42" presetClass="path" presetSubtype="0" accel="50000" decel="50000" fill="hold" nodeType="withEffect">
                                  <p:stCondLst>
                                    <p:cond delay="0"/>
                                  </p:stCondLst>
                                  <p:childTnLst>
                                    <p:animMotion origin="layout" path="M -0.12096 -0.24954 L -3.54167E-6 3.33333E-6 " pathEditMode="relative" rAng="0" ptsTypes="AA">
                                      <p:cBhvr>
                                        <p:cTn id="44" dur="2000" fill="hold"/>
                                        <p:tgtEl>
                                          <p:spTgt spid="10"/>
                                        </p:tgtEl>
                                        <p:attrNameLst>
                                          <p:attrName>ppt_x</p:attrName>
                                          <p:attrName>ppt_y</p:attrName>
                                        </p:attrNameLst>
                                      </p:cBhvr>
                                      <p:rCtr x="6042" y="12477"/>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42" presetClass="path" presetSubtype="0" accel="50000" decel="50000" fill="hold" nodeType="withEffect">
                                  <p:stCondLst>
                                    <p:cond delay="0"/>
                                  </p:stCondLst>
                                  <p:childTnLst>
                                    <p:animMotion origin="layout" path="M 2.29167E-6 3.33333E-6 L -0.36107 0.00046 " pathEditMode="relative" rAng="0" ptsTypes="AA">
                                      <p:cBhvr>
                                        <p:cTn id="50" dur="2000" fill="hold"/>
                                        <p:tgtEl>
                                          <p:spTgt spid="11"/>
                                        </p:tgtEl>
                                        <p:attrNameLst>
                                          <p:attrName>ppt_x</p:attrName>
                                          <p:attrName>ppt_y</p:attrName>
                                        </p:attrNameLst>
                                      </p:cBhvr>
                                      <p:rCtr x="-18060" y="-46"/>
                                    </p:animMotion>
                                  </p:childTnLst>
                                </p:cTn>
                              </p:par>
                              <p:par>
                                <p:cTn id="51" presetID="6" presetClass="emph" presetSubtype="0" fill="hold" nodeType="withEffect">
                                  <p:stCondLst>
                                    <p:cond delay="0"/>
                                  </p:stCondLst>
                                  <p:childTnLst>
                                    <p:animScale>
                                      <p:cBhvr>
                                        <p:cTn id="52" dur="2000" fill="hold"/>
                                        <p:tgtEl>
                                          <p:spTgt spid="11"/>
                                        </p:tgtEl>
                                      </p:cBhvr>
                                      <p:by x="150000" y="150000"/>
                                    </p:animScale>
                                  </p:childTnLst>
                                </p:cTn>
                              </p:par>
                            </p:childTnLst>
                          </p:cTn>
                        </p:par>
                      </p:childTnLst>
                    </p:cTn>
                  </p:par>
                  <p:par>
                    <p:cTn id="53" fill="hold">
                      <p:stCondLst>
                        <p:cond delay="indefinite"/>
                      </p:stCondLst>
                      <p:childTnLst>
                        <p:par>
                          <p:cTn id="54" fill="hold">
                            <p:stCondLst>
                              <p:cond delay="0"/>
                            </p:stCondLst>
                            <p:childTnLst>
                              <p:par>
                                <p:cTn id="55" presetID="6" presetClass="emph" presetSubtype="0" fill="hold" nodeType="clickEffect">
                                  <p:stCondLst>
                                    <p:cond delay="0"/>
                                  </p:stCondLst>
                                  <p:childTnLst>
                                    <p:animScale>
                                      <p:cBhvr>
                                        <p:cTn id="56" dur="2000" fill="hold"/>
                                        <p:tgtEl>
                                          <p:spTgt spid="11"/>
                                        </p:tgtEl>
                                      </p:cBhvr>
                                      <p:by x="67000" y="67000"/>
                                    </p:animScale>
                                  </p:childTnLst>
                                </p:cTn>
                              </p:par>
                              <p:par>
                                <p:cTn id="57" presetID="42" presetClass="path" presetSubtype="0" accel="50000" decel="50000" fill="hold" nodeType="withEffect">
                                  <p:stCondLst>
                                    <p:cond delay="0"/>
                                  </p:stCondLst>
                                  <p:childTnLst>
                                    <p:animMotion origin="layout" path="M -0.36107 0.00046 L 2.70833E-6 4.81481E-6 " pathEditMode="relative" rAng="0" ptsTypes="AA">
                                      <p:cBhvr>
                                        <p:cTn id="58" dur="2000" fill="hold"/>
                                        <p:tgtEl>
                                          <p:spTgt spid="11"/>
                                        </p:tgtEl>
                                        <p:attrNameLst>
                                          <p:attrName>ppt_x</p:attrName>
                                          <p:attrName>ppt_y</p:attrName>
                                        </p:attrNameLst>
                                      </p:cBhvr>
                                      <p:rCtr x="1803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0" descr="A boat is docked next to a body of water&#10;&#10;Description automatically generated">
            <a:extLst>
              <a:ext uri="{FF2B5EF4-FFF2-40B4-BE49-F238E27FC236}">
                <a16:creationId xmlns:a16="http://schemas.microsoft.com/office/drawing/2014/main" id="{4E96C4F9-A077-40FD-985A-2BAD312045B1}"/>
              </a:ext>
            </a:extLst>
          </p:cNvPr>
          <p:cNvPicPr>
            <a:picLocks noGrp="1" noChangeAspect="1"/>
          </p:cNvPicPr>
          <p:nvPr>
            <p:ph type="pic" idx="11"/>
          </p:nvPr>
        </p:nvPicPr>
        <p:blipFill rotWithShape="1">
          <a:blip r:embed="rId2"/>
          <a:srcRect l="565" r="3248"/>
          <a:stretch/>
        </p:blipFill>
        <p:spPr>
          <a:xfrm>
            <a:off x="212036" y="1748437"/>
            <a:ext cx="3375033" cy="2263175"/>
          </a:xfrm>
          <a:prstGeom prst="rect">
            <a:avLst/>
          </a:prstGeom>
        </p:spPr>
      </p:pic>
      <p:pic>
        <p:nvPicPr>
          <p:cNvPr id="9" name="Picture Placeholder 12" descr="A large ship in the water&#10;&#10;Description automatically generated">
            <a:extLst>
              <a:ext uri="{FF2B5EF4-FFF2-40B4-BE49-F238E27FC236}">
                <a16:creationId xmlns:a16="http://schemas.microsoft.com/office/drawing/2014/main" id="{B58C4FC8-AEAD-46D3-8D63-6176677A76A4}"/>
              </a:ext>
            </a:extLst>
          </p:cNvPr>
          <p:cNvPicPr>
            <a:picLocks noGrp="1" noChangeAspect="1"/>
          </p:cNvPicPr>
          <p:nvPr>
            <p:ph type="pic" idx="12"/>
          </p:nvPr>
        </p:nvPicPr>
        <p:blipFill rotWithShape="1">
          <a:blip r:embed="rId3"/>
          <a:srcRect l="5969" r="4049"/>
          <a:stretch/>
        </p:blipFill>
        <p:spPr>
          <a:xfrm>
            <a:off x="4312228" y="1748437"/>
            <a:ext cx="3050855" cy="2263174"/>
          </a:xfrm>
          <a:prstGeom prst="rect">
            <a:avLst/>
          </a:prstGeom>
        </p:spPr>
      </p:pic>
      <p:pic>
        <p:nvPicPr>
          <p:cNvPr id="10" name="Picture Placeholder 14" descr="A small boat in a large body of water&#10;&#10;Description automatically generated">
            <a:extLst>
              <a:ext uri="{FF2B5EF4-FFF2-40B4-BE49-F238E27FC236}">
                <a16:creationId xmlns:a16="http://schemas.microsoft.com/office/drawing/2014/main" id="{BB5E31F9-6AEE-400A-857D-FB65DEAA5E3F}"/>
              </a:ext>
            </a:extLst>
          </p:cNvPr>
          <p:cNvPicPr>
            <a:picLocks noGrp="1" noChangeAspect="1"/>
          </p:cNvPicPr>
          <p:nvPr>
            <p:ph type="pic" idx="10"/>
          </p:nvPr>
        </p:nvPicPr>
        <p:blipFill rotWithShape="1">
          <a:blip r:embed="rId4"/>
          <a:srcRect l="3048" r="189"/>
          <a:stretch/>
        </p:blipFill>
        <p:spPr>
          <a:xfrm>
            <a:off x="8088243" y="1749301"/>
            <a:ext cx="3891721" cy="2262312"/>
          </a:xfrm>
          <a:prstGeom prst="rect">
            <a:avLst/>
          </a:prstGeom>
        </p:spPr>
      </p:pic>
      <p:sp>
        <p:nvSpPr>
          <p:cNvPr id="12" name="Titill 2">
            <a:extLst>
              <a:ext uri="{FF2B5EF4-FFF2-40B4-BE49-F238E27FC236}">
                <a16:creationId xmlns:a16="http://schemas.microsoft.com/office/drawing/2014/main" id="{BA9A07AF-BD4F-4F88-B19D-A5BD6B535BAF}"/>
              </a:ext>
            </a:extLst>
          </p:cNvPr>
          <p:cNvSpPr>
            <a:spLocks noGrp="1"/>
          </p:cNvSpPr>
          <p:nvPr>
            <p:ph type="title"/>
          </p:nvPr>
        </p:nvSpPr>
        <p:spPr>
          <a:xfrm>
            <a:off x="1920996" y="4935134"/>
            <a:ext cx="3876356" cy="1756150"/>
          </a:xfrm>
        </p:spPr>
        <p:txBody>
          <a:bodyPr/>
          <a:lstStyle/>
          <a:p>
            <a:endParaRPr lang="is-IS"/>
          </a:p>
        </p:txBody>
      </p:sp>
      <p:sp>
        <p:nvSpPr>
          <p:cNvPr id="13" name="Textastaðgengill 3">
            <a:extLst>
              <a:ext uri="{FF2B5EF4-FFF2-40B4-BE49-F238E27FC236}">
                <a16:creationId xmlns:a16="http://schemas.microsoft.com/office/drawing/2014/main" id="{B359B3B7-025F-4ED8-88C8-D4E4EE182F8F}"/>
              </a:ext>
            </a:extLst>
          </p:cNvPr>
          <p:cNvSpPr>
            <a:spLocks noGrp="1"/>
          </p:cNvSpPr>
          <p:nvPr>
            <p:ph type="body" sz="half" idx="2"/>
          </p:nvPr>
        </p:nvSpPr>
        <p:spPr>
          <a:xfrm>
            <a:off x="6020480" y="4935133"/>
            <a:ext cx="5882243" cy="1756149"/>
          </a:xfrm>
        </p:spPr>
        <p:txBody>
          <a:bodyPr/>
          <a:lstStyle/>
          <a:p>
            <a:endParaRPr lang="en-US"/>
          </a:p>
        </p:txBody>
      </p:sp>
    </p:spTree>
    <p:extLst>
      <p:ext uri="{BB962C8B-B14F-4D97-AF65-F5344CB8AC3E}">
        <p14:creationId xmlns:p14="http://schemas.microsoft.com/office/powerpoint/2010/main" val="11330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6.25E-7 2.59259E-6 L 0.32604 2.59259E-6 " pathEditMode="relative" rAng="0" ptsTypes="AA">
                                      <p:cBhvr>
                                        <p:cTn id="8" dur="2000" fill="hold"/>
                                        <p:tgtEl>
                                          <p:spTgt spid="8"/>
                                        </p:tgtEl>
                                        <p:attrNameLst>
                                          <p:attrName>ppt_x</p:attrName>
                                          <p:attrName>ppt_y</p:attrName>
                                        </p:attrNameLst>
                                      </p:cBhvr>
                                      <p:rCtr x="16302" y="0"/>
                                    </p:animMotion>
                                  </p:childTnLst>
                                </p:cTn>
                              </p:par>
                              <p:par>
                                <p:cTn id="9" presetID="6" presetClass="emph" presetSubtype="0" fill="hold" nodeType="withEffect">
                                  <p:stCondLst>
                                    <p:cond delay="0"/>
                                  </p:stCondLst>
                                  <p:childTnLst>
                                    <p:animScale>
                                      <p:cBhvr>
                                        <p:cTn id="10" dur="2000" fill="hold"/>
                                        <p:tgtEl>
                                          <p:spTgt spid="8"/>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8"/>
                                        </p:tgtEl>
                                      </p:cBhvr>
                                      <p:by x="67000" y="67000"/>
                                    </p:animScale>
                                  </p:childTnLst>
                                </p:cTn>
                              </p:par>
                              <p:par>
                                <p:cTn id="15" presetID="42" presetClass="path" presetSubtype="0" accel="50000" decel="50000" fill="hold" nodeType="withEffect">
                                  <p:stCondLst>
                                    <p:cond delay="0"/>
                                  </p:stCondLst>
                                  <p:childTnLst>
                                    <p:animMotion origin="layout" path="M 0.32604 2.59259E-6 L -4.16667E-7 2.59259E-6 " pathEditMode="relative" rAng="0" ptsTypes="AA">
                                      <p:cBhvr>
                                        <p:cTn id="16" dur="2000" fill="hold"/>
                                        <p:tgtEl>
                                          <p:spTgt spid="8"/>
                                        </p:tgtEl>
                                        <p:attrNameLst>
                                          <p:attrName>ppt_x</p:attrName>
                                          <p:attrName>ppt_y</p:attrName>
                                        </p:attrNameLst>
                                      </p:cBhvr>
                                      <p:rCtr x="-16276" y="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6" presetClass="emph" presetSubtype="0" fill="hold" nodeType="withEffect">
                                  <p:stCondLst>
                                    <p:cond delay="0"/>
                                  </p:stCondLst>
                                  <p:childTnLst>
                                    <p:animScale>
                                      <p:cBhvr>
                                        <p:cTn id="22" dur="2000" fill="hold"/>
                                        <p:tgtEl>
                                          <p:spTgt spid="9"/>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9"/>
                                        </p:tgtEl>
                                      </p:cBhvr>
                                      <p:by x="67000" y="67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42" presetClass="path" presetSubtype="0" accel="50000" decel="50000" fill="hold" nodeType="withEffect">
                                  <p:stCondLst>
                                    <p:cond delay="0"/>
                                  </p:stCondLst>
                                  <p:childTnLst>
                                    <p:animMotion origin="layout" path="M 3.33333E-6 2.59259E-6 L -0.34101 -1.85185E-6 " pathEditMode="relative" rAng="0" ptsTypes="AA">
                                      <p:cBhvr>
                                        <p:cTn id="32" dur="2000" fill="hold"/>
                                        <p:tgtEl>
                                          <p:spTgt spid="10"/>
                                        </p:tgtEl>
                                        <p:attrNameLst>
                                          <p:attrName>ppt_x</p:attrName>
                                          <p:attrName>ppt_y</p:attrName>
                                        </p:attrNameLst>
                                      </p:cBhvr>
                                      <p:rCtr x="-17122" y="23"/>
                                    </p:animMotion>
                                  </p:childTnLst>
                                </p:cTn>
                              </p:par>
                              <p:par>
                                <p:cTn id="33" presetID="6" presetClass="emph" presetSubtype="0" fill="hold" nodeType="withEffect">
                                  <p:stCondLst>
                                    <p:cond delay="0"/>
                                  </p:stCondLst>
                                  <p:childTnLst>
                                    <p:animScale>
                                      <p:cBhvr>
                                        <p:cTn id="34" dur="2000" fill="hold"/>
                                        <p:tgtEl>
                                          <p:spTgt spid="10"/>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2000" fill="hold"/>
                                        <p:tgtEl>
                                          <p:spTgt spid="10"/>
                                        </p:tgtEl>
                                      </p:cBhvr>
                                      <p:by x="67000" y="67000"/>
                                    </p:animScale>
                                  </p:childTnLst>
                                </p:cTn>
                              </p:par>
                              <p:par>
                                <p:cTn id="39" presetID="42" presetClass="path" presetSubtype="0" accel="50000" decel="50000" fill="hold" nodeType="withEffect">
                                  <p:stCondLst>
                                    <p:cond delay="0"/>
                                  </p:stCondLst>
                                  <p:childTnLst>
                                    <p:animMotion origin="layout" path="M -0.34102 2.59259E-6 L 3.54167E-6 -7.40741E-7 " pathEditMode="relative" rAng="0" ptsTypes="AA">
                                      <p:cBhvr>
                                        <p:cTn id="40" dur="2000" fill="hold"/>
                                        <p:tgtEl>
                                          <p:spTgt spid="10"/>
                                        </p:tgtEl>
                                        <p:attrNameLst>
                                          <p:attrName>ppt_x</p:attrName>
                                          <p:attrName>ppt_y</p:attrName>
                                        </p:attrNameLst>
                                      </p:cBhvr>
                                      <p:rCtr x="17044"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FCE9AE48-E162-45DD-9303-4FF8005E2459}"/>
              </a:ext>
            </a:extLst>
          </p:cNvPr>
          <p:cNvSpPr>
            <a:spLocks noGrp="1"/>
          </p:cNvSpPr>
          <p:nvPr>
            <p:ph type="title"/>
          </p:nvPr>
        </p:nvSpPr>
        <p:spPr/>
        <p:txBody>
          <a:bodyPr/>
          <a:lstStyle/>
          <a:p>
            <a:r>
              <a:rPr lang="nn-NO"/>
              <a:t>Changes in </a:t>
            </a:r>
            <a:r>
              <a:rPr lang="nn-NO" err="1"/>
              <a:t>the</a:t>
            </a:r>
            <a:r>
              <a:rPr lang="nn-NO"/>
              <a:t> </a:t>
            </a:r>
            <a:r>
              <a:rPr lang="nn-NO" err="1"/>
              <a:t>labour</a:t>
            </a:r>
            <a:r>
              <a:rPr lang="nn-NO"/>
              <a:t> market in </a:t>
            </a:r>
            <a:r>
              <a:rPr lang="nn-NO" err="1"/>
              <a:t>Iceland</a:t>
            </a:r>
            <a:r>
              <a:rPr lang="nn-NO"/>
              <a:t> are </a:t>
            </a:r>
            <a:r>
              <a:rPr lang="nn-NO" err="1"/>
              <a:t>well</a:t>
            </a:r>
            <a:r>
              <a:rPr lang="nn-NO"/>
              <a:t> </a:t>
            </a:r>
            <a:r>
              <a:rPr lang="nn-NO" err="1"/>
              <a:t>known</a:t>
            </a:r>
            <a:r>
              <a:rPr lang="nn-NO"/>
              <a:t>. </a:t>
            </a:r>
            <a:endParaRPr lang="is-IS"/>
          </a:p>
        </p:txBody>
      </p:sp>
      <p:sp>
        <p:nvSpPr>
          <p:cNvPr id="4" name="Textastaðgengill 3">
            <a:extLst>
              <a:ext uri="{FF2B5EF4-FFF2-40B4-BE49-F238E27FC236}">
                <a16:creationId xmlns:a16="http://schemas.microsoft.com/office/drawing/2014/main" id="{F0EF3652-AEA8-4C48-B4E6-581A1301C6C4}"/>
              </a:ext>
            </a:extLst>
          </p:cNvPr>
          <p:cNvSpPr>
            <a:spLocks noGrp="1"/>
          </p:cNvSpPr>
          <p:nvPr>
            <p:ph type="body" sz="half" idx="2"/>
          </p:nvPr>
        </p:nvSpPr>
        <p:spPr/>
        <p:txBody>
          <a:bodyPr/>
          <a:lstStyle/>
          <a:p>
            <a:r>
              <a:rPr lang="is-IS"/>
              <a:t>Jobs in fisheries and agriculture have dropped from over 80% of the labour market down to under 15% in the last 100 years. </a:t>
            </a:r>
          </a:p>
          <a:p>
            <a:r>
              <a:rPr lang="is-IS"/>
              <a:t>Jobs in services have taken over. </a:t>
            </a:r>
          </a:p>
          <a:p>
            <a:r>
              <a:rPr lang="is-IS"/>
              <a:t>Seafood sector still of great importance in terms of export. </a:t>
            </a:r>
          </a:p>
          <a:p>
            <a:endParaRPr lang="is-IS"/>
          </a:p>
        </p:txBody>
      </p:sp>
      <p:sp>
        <p:nvSpPr>
          <p:cNvPr id="3" name="Skyggnunúmersstaðgengill 2">
            <a:extLst>
              <a:ext uri="{FF2B5EF4-FFF2-40B4-BE49-F238E27FC236}">
                <a16:creationId xmlns:a16="http://schemas.microsoft.com/office/drawing/2014/main" id="{95E157DF-4190-4672-844C-D21F6DDDCDAC}"/>
              </a:ext>
            </a:extLst>
          </p:cNvPr>
          <p:cNvSpPr>
            <a:spLocks noGrp="1"/>
          </p:cNvSpPr>
          <p:nvPr>
            <p:ph type="sldNum" sz="quarter" idx="12"/>
          </p:nvPr>
        </p:nvSpPr>
        <p:spPr/>
        <p:txBody>
          <a:bodyPr/>
          <a:lstStyle/>
          <a:p>
            <a:fld id="{4FAB73BC-B049-4115-A692-8D63A059BFB8}" type="slidenum">
              <a:rPr lang="en-US" smtClean="0"/>
              <a:pPr/>
              <a:t>9</a:t>
            </a:fld>
            <a:endParaRPr lang="en-US"/>
          </a:p>
        </p:txBody>
      </p:sp>
      <p:sp>
        <p:nvSpPr>
          <p:cNvPr id="6" name="Picture Placeholder 5">
            <a:extLst>
              <a:ext uri="{FF2B5EF4-FFF2-40B4-BE49-F238E27FC236}">
                <a16:creationId xmlns:a16="http://schemas.microsoft.com/office/drawing/2014/main" id="{637EE39E-6018-EF4C-8C00-F74A0C62D742}"/>
              </a:ext>
            </a:extLst>
          </p:cNvPr>
          <p:cNvSpPr>
            <a:spLocks noGrp="1"/>
          </p:cNvSpPr>
          <p:nvPr>
            <p:ph type="pic" idx="1"/>
          </p:nvPr>
        </p:nvSpPr>
        <p:spPr/>
        <p:txBody>
          <a:bodyPr/>
          <a:lstStyle/>
          <a:p>
            <a:endParaRPr lang="en-IS"/>
          </a:p>
        </p:txBody>
      </p:sp>
      <p:pic>
        <p:nvPicPr>
          <p:cNvPr id="8" name="Picture 7">
            <a:extLst>
              <a:ext uri="{FF2B5EF4-FFF2-40B4-BE49-F238E27FC236}">
                <a16:creationId xmlns:a16="http://schemas.microsoft.com/office/drawing/2014/main" id="{EDF46126-4BEB-304B-8128-763EB2CF0B5C}"/>
              </a:ext>
            </a:extLst>
          </p:cNvPr>
          <p:cNvPicPr>
            <a:picLocks noChangeAspect="1"/>
          </p:cNvPicPr>
          <p:nvPr/>
        </p:nvPicPr>
        <p:blipFill>
          <a:blip r:embed="rId3"/>
          <a:stretch>
            <a:fillRect/>
          </a:stretch>
        </p:blipFill>
        <p:spPr>
          <a:xfrm>
            <a:off x="4546242" y="767419"/>
            <a:ext cx="7485337" cy="5323161"/>
          </a:xfrm>
          <a:prstGeom prst="rect">
            <a:avLst/>
          </a:prstGeom>
        </p:spPr>
      </p:pic>
    </p:spTree>
    <p:extLst>
      <p:ext uri="{BB962C8B-B14F-4D97-AF65-F5344CB8AC3E}">
        <p14:creationId xmlns:p14="http://schemas.microsoft.com/office/powerpoint/2010/main" val="400899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ammi">
  <a:themeElements>
    <a:clrScheme name="Ísland og fjórða iðnbyltingin">
      <a:dk1>
        <a:srgbClr val="0C4270"/>
      </a:dk1>
      <a:lt1>
        <a:srgbClr val="F7F7F7"/>
      </a:lt1>
      <a:dk2>
        <a:srgbClr val="0C4270"/>
      </a:dk2>
      <a:lt2>
        <a:srgbClr val="F7F7F7"/>
      </a:lt2>
      <a:accent1>
        <a:srgbClr val="A56B72"/>
      </a:accent1>
      <a:accent2>
        <a:srgbClr val="0D4270"/>
      </a:accent2>
      <a:accent3>
        <a:srgbClr val="AF7728"/>
      </a:accent3>
      <a:accent4>
        <a:srgbClr val="005E56"/>
      </a:accent4>
      <a:accent5>
        <a:srgbClr val="F7F7F7"/>
      </a:accent5>
      <a:accent6>
        <a:srgbClr val="1E2326"/>
      </a:accent6>
      <a:hlink>
        <a:srgbClr val="F7F7F7"/>
      </a:hlink>
      <a:folHlink>
        <a:srgbClr val="0C4270"/>
      </a:folHlink>
    </a:clrScheme>
    <a:fontScheme name="Fjórða iðnbyltingin">
      <a:majorFont>
        <a:latin typeface="US Blaak"/>
        <a:ea typeface=""/>
        <a:cs typeface=""/>
      </a:majorFont>
      <a:minorFont>
        <a:latin typeface="Stag Sans Book"/>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A663E86A899449AF8B07B089195134" ma:contentTypeVersion="9" ma:contentTypeDescription="Create a new document." ma:contentTypeScope="" ma:versionID="ef0d45599d3a60db67212e01d6750230">
  <xsd:schema xmlns:xsd="http://www.w3.org/2001/XMLSchema" xmlns:xs="http://www.w3.org/2001/XMLSchema" xmlns:p="http://schemas.microsoft.com/office/2006/metadata/properties" xmlns:ns2="f1e2878d-ed32-48ad-be16-bc363beefb31" xmlns:ns3="b682d724-6d94-4fc5-84df-397c398f70ba" targetNamespace="http://schemas.microsoft.com/office/2006/metadata/properties" ma:root="true" ma:fieldsID="942e10cd5b8bee029bc0f09d0c97ad80" ns2:_="" ns3:_="">
    <xsd:import namespace="f1e2878d-ed32-48ad-be16-bc363beefb31"/>
    <xsd:import namespace="b682d724-6d94-4fc5-84df-397c398f70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e2878d-ed32-48ad-be16-bc363beefb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82d724-6d94-4fc5-84df-397c398f70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FE88E-4B0B-48FE-845C-308424FB4B61}">
  <ds:schemaRefs>
    <ds:schemaRef ds:uri="http://schemas.microsoft.com/sharepoint/v3/contenttype/forms"/>
  </ds:schemaRefs>
</ds:datastoreItem>
</file>

<file path=customXml/itemProps2.xml><?xml version="1.0" encoding="utf-8"?>
<ds:datastoreItem xmlns:ds="http://schemas.openxmlformats.org/officeDocument/2006/customXml" ds:itemID="{F2E5FD4D-1C01-4DFD-8D07-376630FD0BF5}">
  <ds:schemaRefs>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f1e2878d-ed32-48ad-be16-bc363beefb31"/>
    <ds:schemaRef ds:uri="http://purl.org/dc/elements/1.1/"/>
    <ds:schemaRef ds:uri="http://schemas.openxmlformats.org/package/2006/metadata/core-properties"/>
    <ds:schemaRef ds:uri="http://schemas.microsoft.com/office/2006/metadata/properties"/>
    <ds:schemaRef ds:uri="b682d724-6d94-4fc5-84df-397c398f70ba"/>
  </ds:schemaRefs>
</ds:datastoreItem>
</file>

<file path=customXml/itemProps3.xml><?xml version="1.0" encoding="utf-8"?>
<ds:datastoreItem xmlns:ds="http://schemas.openxmlformats.org/officeDocument/2006/customXml" ds:itemID="{665E1214-17A0-4328-88DA-78EFAC1153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e2878d-ed32-48ad-be16-bc363beefb31"/>
    <ds:schemaRef ds:uri="b682d724-6d94-4fc5-84df-397c398f70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3352</TotalTime>
  <Words>597</Words>
  <Application>Microsoft Macintosh PowerPoint</Application>
  <PresentationFormat>Widescreen</PresentationFormat>
  <Paragraphs>67</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Helvetica Neue</vt:lpstr>
      <vt:lpstr>Stag Sans Book</vt:lpstr>
      <vt:lpstr>US Blaak</vt:lpstr>
      <vt:lpstr>Wingdings</vt:lpstr>
      <vt:lpstr>Wingdings 2</vt:lpstr>
      <vt:lpstr>Rammi</vt:lpstr>
      <vt:lpstr>PowerPoint Presentation</vt:lpstr>
      <vt:lpstr>Technology</vt:lpstr>
      <vt:lpstr>Technology</vt:lpstr>
      <vt:lpstr>Technology</vt:lpstr>
      <vt:lpstr>Technological progress </vt:lpstr>
      <vt:lpstr>Industrial  revolutions</vt:lpstr>
      <vt:lpstr>Technological advancement</vt:lpstr>
      <vt:lpstr>PowerPoint Presentation</vt:lpstr>
      <vt:lpstr>Changes in the labour market in Iceland are well known. </vt:lpstr>
      <vt:lpstr>Fewer jobs </vt:lpstr>
      <vt:lpstr>Technological advancement and fisheries</vt:lpstr>
      <vt:lpstr>Seafood  sector</vt:lpstr>
      <vt:lpstr>Disruption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Huginn Freyr Þorsteinsson</dc:title>
  <dc:creator>Huginn Freyr Þorsteinsson</dc:creator>
  <cp:lastModifiedBy>Huginn Freyr Þorsteinsson - HI</cp:lastModifiedBy>
  <cp:revision>12</cp:revision>
  <dcterms:created xsi:type="dcterms:W3CDTF">2019-03-05T10:33:43Z</dcterms:created>
  <dcterms:modified xsi:type="dcterms:W3CDTF">2025-10-13T09:21:22Z</dcterms:modified>
</cp:coreProperties>
</file>